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0B521-6109-49CB-9C9B-7C73D195EF95}">
  <a:tblStyle styleId="{8470B521-6109-49CB-9C9B-7C73D195EF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3.xml"/><Relationship Id="rId42" Type="http://schemas.openxmlformats.org/officeDocument/2006/relationships/font" Target="fonts/Montserrat-regular.fntdata"/><Relationship Id="rId41" Type="http://schemas.openxmlformats.org/officeDocument/2006/relationships/font" Target="fonts/Roboto-boldItalic.fntdata"/><Relationship Id="rId22" Type="http://schemas.openxmlformats.org/officeDocument/2006/relationships/slide" Target="slides/slide15.xml"/><Relationship Id="rId44" Type="http://schemas.openxmlformats.org/officeDocument/2006/relationships/font" Target="fonts/Montserrat-italic.fntdata"/><Relationship Id="rId21" Type="http://schemas.openxmlformats.org/officeDocument/2006/relationships/slide" Target="slides/slide14.xml"/><Relationship Id="rId43" Type="http://schemas.openxmlformats.org/officeDocument/2006/relationships/font" Target="fonts/Montserrat-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bold.fntdata"/><Relationship Id="rId16" Type="http://schemas.openxmlformats.org/officeDocument/2006/relationships/slide" Target="slides/slide9.xml"/><Relationship Id="rId38" Type="http://schemas.openxmlformats.org/officeDocument/2006/relationships/font" Target="fonts/Robo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efc73eeb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efc73eeb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0f4e20ea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0f4e20ea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0f4e20ea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0f4e20e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69a7103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69a7103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0f4e20ea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0f4e20ea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fce6d5f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2fce6d5f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2fce6d5f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2fce6d5f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69a7103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69a7103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46afea46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46afea4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1729802b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1729802b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46afea4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46afea4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0f4e20e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0f4e20e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24b7e3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24b7e3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46afea4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46afea4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24b7e30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24b7e30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2c14ec1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2c14ec1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c2f0b388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c2f0b388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69a7103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69a7103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4d17a1e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4d17a1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34f33fd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34f33fd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4d17a1e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4d17a1ed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34f33f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34f33f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ef5bbc4b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ef5bbc4b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34f33fd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34f33fd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ef5bbc4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ef5bbc4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0f4e20e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0f4e20e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0f4e20e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0f4e20e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fc73ee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fc73ee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2fce6d5f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2fce6d5f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0f4e20e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0f4e20e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 name="Google Shape;59;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2" name="Google Shape;6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 name="Google Shape;73;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5" name="Google Shape;75;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86" name="Google Shape;86;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9" name="Google Shape;89;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94" name="Google Shape;94;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01" name="Google Shape;101;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02" name="Shape 102"/>
        <p:cNvGrpSpPr/>
        <p:nvPr/>
      </p:nvGrpSpPr>
      <p:grpSpPr>
        <a:xfrm>
          <a:off x="0" y="0"/>
          <a:ext cx="0" cy="0"/>
          <a:chOff x="0" y="0"/>
          <a:chExt cx="0" cy="0"/>
        </a:xfrm>
      </p:grpSpPr>
      <p:sp>
        <p:nvSpPr>
          <p:cNvPr id="103" name="Google Shape;103;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04" name="Google Shape;104;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5" name="Google Shape;105;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06" name="Shape 106"/>
        <p:cNvGrpSpPr/>
        <p:nvPr/>
      </p:nvGrpSpPr>
      <p:grpSpPr>
        <a:xfrm>
          <a:off x="0" y="0"/>
          <a:ext cx="0" cy="0"/>
          <a:chOff x="0" y="0"/>
          <a:chExt cx="0" cy="0"/>
        </a:xfrm>
      </p:grpSpPr>
      <p:sp>
        <p:nvSpPr>
          <p:cNvPr id="107" name="Google Shape;107;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11" name="Shape 111"/>
        <p:cNvGrpSpPr/>
        <p:nvPr/>
      </p:nvGrpSpPr>
      <p:grpSpPr>
        <a:xfrm>
          <a:off x="0" y="0"/>
          <a:ext cx="0" cy="0"/>
          <a:chOff x="0" y="0"/>
          <a:chExt cx="0" cy="0"/>
        </a:xfrm>
      </p:grpSpPr>
      <p:sp>
        <p:nvSpPr>
          <p:cNvPr id="112" name="Google Shape;112;p25"/>
          <p:cNvSpPr txBox="1"/>
          <p:nvPr>
            <p:ph type="title"/>
          </p:nvPr>
        </p:nvSpPr>
        <p:spPr>
          <a:xfrm>
            <a:off x="0" y="256350"/>
            <a:ext cx="9144000" cy="8598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Montserrat"/>
                <a:ea typeface="Montserrat"/>
                <a:cs typeface="Montserrat"/>
                <a:sym typeface="Montserrat"/>
              </a:rPr>
              <a:t>ĐẠI HỌC QUỐC GIA THÀNH PHỐ HỒ CHÍ MINH</a:t>
            </a:r>
            <a:endParaRPr b="1" sz="1800">
              <a:solidFill>
                <a:srgbClr val="0B5394"/>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0B5394"/>
                </a:solidFill>
                <a:latin typeface="Montserrat"/>
                <a:ea typeface="Montserrat"/>
                <a:cs typeface="Montserrat"/>
                <a:sym typeface="Montserrat"/>
              </a:rPr>
              <a:t>TRƯỜNG ĐẠI HỌC CÔNG NGHỆ THÔNG TIN</a:t>
            </a:r>
            <a:endParaRPr>
              <a:latin typeface="Montserrat"/>
              <a:ea typeface="Montserrat"/>
              <a:cs typeface="Montserrat"/>
              <a:sym typeface="Montserrat"/>
            </a:endParaRPr>
          </a:p>
        </p:txBody>
      </p:sp>
      <p:sp>
        <p:nvSpPr>
          <p:cNvPr id="113" name="Google Shape;113;p25"/>
          <p:cNvSpPr txBox="1"/>
          <p:nvPr/>
        </p:nvSpPr>
        <p:spPr>
          <a:xfrm>
            <a:off x="615475" y="3234300"/>
            <a:ext cx="3956400" cy="13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SVTH:</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Nguyễn Thành Trung</a:t>
            </a:r>
            <a:r>
              <a:rPr lang="en" sz="1800">
                <a:solidFill>
                  <a:srgbClr val="FFFFFF"/>
                </a:solidFill>
                <a:latin typeface="Montserrat"/>
                <a:ea typeface="Montserrat"/>
                <a:cs typeface="Montserrat"/>
                <a:sym typeface="Montserrat"/>
              </a:rPr>
              <a:t> - 16521320</a:t>
            </a:r>
            <a:endParaRPr sz="1800">
              <a:solidFill>
                <a:srgbClr val="FFFFFF"/>
              </a:solidFill>
              <a:latin typeface="Montserrat"/>
              <a:ea typeface="Montserrat"/>
              <a:cs typeface="Montserrat"/>
              <a:sym typeface="Montserrat"/>
            </a:endParaRPr>
          </a:p>
        </p:txBody>
      </p:sp>
      <p:sp>
        <p:nvSpPr>
          <p:cNvPr id="114" name="Google Shape;114;p25"/>
          <p:cNvSpPr txBox="1"/>
          <p:nvPr/>
        </p:nvSpPr>
        <p:spPr>
          <a:xfrm>
            <a:off x="317350" y="1654800"/>
            <a:ext cx="8294400" cy="12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Montserrat"/>
                <a:ea typeface="Montserrat"/>
                <a:cs typeface="Montserrat"/>
                <a:sym typeface="Montserrat"/>
              </a:rPr>
              <a:t>ƯỚC LƯỢNG TƯ THẾ NGƯỜI TRONG KHÔNG GIAN HAI CHIỀU</a:t>
            </a:r>
            <a:endParaRPr sz="3600">
              <a:solidFill>
                <a:srgbClr val="FFFFFF"/>
              </a:solidFill>
              <a:latin typeface="Montserrat"/>
              <a:ea typeface="Montserrat"/>
              <a:cs typeface="Montserrat"/>
              <a:sym typeface="Montserrat"/>
            </a:endParaRPr>
          </a:p>
        </p:txBody>
      </p:sp>
      <p:sp>
        <p:nvSpPr>
          <p:cNvPr id="115" name="Google Shape;115;p25"/>
          <p:cNvSpPr txBox="1"/>
          <p:nvPr/>
        </p:nvSpPr>
        <p:spPr>
          <a:xfrm>
            <a:off x="5182375" y="3234300"/>
            <a:ext cx="31104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GVHD: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TS. Ngô Đức Th</a:t>
            </a:r>
            <a:r>
              <a:rPr lang="en" sz="1800">
                <a:solidFill>
                  <a:srgbClr val="FFFFFF"/>
                </a:solidFill>
                <a:latin typeface="Montserrat"/>
                <a:ea typeface="Montserrat"/>
                <a:cs typeface="Montserrat"/>
                <a:sym typeface="Montserrat"/>
              </a:rPr>
              <a:t>ành</a:t>
            </a:r>
            <a:endParaRPr sz="1800">
              <a:solidFill>
                <a:srgbClr val="FFFFFF"/>
              </a:solidFill>
              <a:latin typeface="Montserrat"/>
              <a:ea typeface="Montserrat"/>
              <a:cs typeface="Montserrat"/>
              <a:sym typeface="Montserrat"/>
            </a:endParaRPr>
          </a:p>
        </p:txBody>
      </p:sp>
      <p:sp>
        <p:nvSpPr>
          <p:cNvPr id="116" name="Google Shape;116;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117" name="Google Shape;117;p25"/>
          <p:cNvSpPr txBox="1"/>
          <p:nvPr/>
        </p:nvSpPr>
        <p:spPr>
          <a:xfrm>
            <a:off x="3003100" y="4534125"/>
            <a:ext cx="29229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TPHCM, tháng 8/2020</a:t>
            </a:r>
            <a:endParaRPr sz="1800">
              <a:solidFill>
                <a:srgbClr val="FFFFFF"/>
              </a:solidFill>
              <a:latin typeface="Montserrat"/>
              <a:ea typeface="Montserrat"/>
              <a:cs typeface="Montserrat"/>
              <a:sym typeface="Montserrat"/>
            </a:endParaRPr>
          </a:p>
        </p:txBody>
      </p:sp>
      <p:pic>
        <p:nvPicPr>
          <p:cNvPr id="118" name="Google Shape;118;p25"/>
          <p:cNvPicPr preferRelativeResize="0"/>
          <p:nvPr/>
        </p:nvPicPr>
        <p:blipFill>
          <a:blip r:embed="rId3">
            <a:alphaModFix/>
          </a:blip>
          <a:stretch>
            <a:fillRect/>
          </a:stretch>
        </p:blipFill>
        <p:spPr>
          <a:xfrm>
            <a:off x="721075" y="256350"/>
            <a:ext cx="718145" cy="85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221" name="Google Shape;221;p34"/>
          <p:cNvPicPr preferRelativeResize="0"/>
          <p:nvPr/>
        </p:nvPicPr>
        <p:blipFill>
          <a:blip r:embed="rId3">
            <a:alphaModFix/>
          </a:blip>
          <a:stretch>
            <a:fillRect/>
          </a:stretch>
        </p:blipFill>
        <p:spPr>
          <a:xfrm>
            <a:off x="428500" y="999075"/>
            <a:ext cx="3784101" cy="3803550"/>
          </a:xfrm>
          <a:prstGeom prst="rect">
            <a:avLst/>
          </a:prstGeom>
          <a:noFill/>
          <a:ln>
            <a:noFill/>
          </a:ln>
        </p:spPr>
      </p:pic>
      <p:sp>
        <p:nvSpPr>
          <p:cNvPr id="222" name="Google Shape;222;p34"/>
          <p:cNvSpPr txBox="1"/>
          <p:nvPr/>
        </p:nvSpPr>
        <p:spPr>
          <a:xfrm>
            <a:off x="272700" y="311000"/>
            <a:ext cx="46632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Part Intensity Field</a:t>
            </a:r>
            <a:endParaRPr b="1" sz="3000">
              <a:latin typeface="Montserrat"/>
              <a:ea typeface="Montserrat"/>
              <a:cs typeface="Montserrat"/>
              <a:sym typeface="Montserrat"/>
            </a:endParaRPr>
          </a:p>
        </p:txBody>
      </p:sp>
      <p:pic>
        <p:nvPicPr>
          <p:cNvPr id="223" name="Google Shape;223;p34"/>
          <p:cNvPicPr preferRelativeResize="0"/>
          <p:nvPr/>
        </p:nvPicPr>
        <p:blipFill>
          <a:blip r:embed="rId4">
            <a:alphaModFix/>
          </a:blip>
          <a:stretch>
            <a:fillRect/>
          </a:stretch>
        </p:blipFill>
        <p:spPr>
          <a:xfrm>
            <a:off x="4724408" y="999076"/>
            <a:ext cx="3686042" cy="3803550"/>
          </a:xfrm>
          <a:prstGeom prst="rect">
            <a:avLst/>
          </a:prstGeom>
          <a:noFill/>
          <a:ln>
            <a:noFill/>
          </a:ln>
        </p:spPr>
      </p:pic>
      <p:sp>
        <p:nvSpPr>
          <p:cNvPr id="224" name="Google Shape;224;p34"/>
          <p:cNvSpPr txBox="1"/>
          <p:nvPr/>
        </p:nvSpPr>
        <p:spPr>
          <a:xfrm>
            <a:off x="272700" y="459917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Nguồn: PifPaf</a:t>
            </a:r>
            <a:endParaRPr sz="15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230" name="Google Shape;230;p35"/>
          <p:cNvPicPr preferRelativeResize="0"/>
          <p:nvPr/>
        </p:nvPicPr>
        <p:blipFill>
          <a:blip r:embed="rId3">
            <a:alphaModFix/>
          </a:blip>
          <a:stretch>
            <a:fillRect/>
          </a:stretch>
        </p:blipFill>
        <p:spPr>
          <a:xfrm>
            <a:off x="1059600" y="941675"/>
            <a:ext cx="2118900" cy="4031875"/>
          </a:xfrm>
          <a:prstGeom prst="rect">
            <a:avLst/>
          </a:prstGeom>
          <a:noFill/>
          <a:ln>
            <a:noFill/>
          </a:ln>
        </p:spPr>
      </p:pic>
      <p:pic>
        <p:nvPicPr>
          <p:cNvPr id="231" name="Google Shape;231;p35"/>
          <p:cNvPicPr preferRelativeResize="0"/>
          <p:nvPr/>
        </p:nvPicPr>
        <p:blipFill>
          <a:blip r:embed="rId4">
            <a:alphaModFix/>
          </a:blip>
          <a:stretch>
            <a:fillRect/>
          </a:stretch>
        </p:blipFill>
        <p:spPr>
          <a:xfrm>
            <a:off x="4572000" y="856400"/>
            <a:ext cx="4057722" cy="4031876"/>
          </a:xfrm>
          <a:prstGeom prst="rect">
            <a:avLst/>
          </a:prstGeom>
          <a:noFill/>
          <a:ln>
            <a:noFill/>
          </a:ln>
        </p:spPr>
      </p:pic>
      <p:sp>
        <p:nvSpPr>
          <p:cNvPr id="232" name="Google Shape;232;p35"/>
          <p:cNvSpPr txBox="1"/>
          <p:nvPr/>
        </p:nvSpPr>
        <p:spPr>
          <a:xfrm>
            <a:off x="272700" y="311000"/>
            <a:ext cx="49746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Part </a:t>
            </a:r>
            <a:r>
              <a:rPr b="1" lang="en" sz="3000">
                <a:latin typeface="Montserrat"/>
                <a:ea typeface="Montserrat"/>
                <a:cs typeface="Montserrat"/>
                <a:sym typeface="Montserrat"/>
              </a:rPr>
              <a:t>Association </a:t>
            </a:r>
            <a:r>
              <a:rPr b="1" lang="en" sz="3000">
                <a:latin typeface="Montserrat"/>
                <a:ea typeface="Montserrat"/>
                <a:cs typeface="Montserrat"/>
                <a:sym typeface="Montserrat"/>
              </a:rPr>
              <a:t>Field</a:t>
            </a:r>
            <a:endParaRPr b="1" sz="3000">
              <a:latin typeface="Montserrat"/>
              <a:ea typeface="Montserrat"/>
              <a:cs typeface="Montserrat"/>
              <a:sym typeface="Montserrat"/>
            </a:endParaRPr>
          </a:p>
        </p:txBody>
      </p:sp>
      <p:sp>
        <p:nvSpPr>
          <p:cNvPr id="233" name="Google Shape;233;p35"/>
          <p:cNvSpPr txBox="1"/>
          <p:nvPr/>
        </p:nvSpPr>
        <p:spPr>
          <a:xfrm>
            <a:off x="131625" y="452167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Nguồn: PifPaf</a:t>
            </a:r>
            <a:endParaRPr sz="15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idx="1" type="body"/>
          </p:nvPr>
        </p:nvSpPr>
        <p:spPr>
          <a:xfrm>
            <a:off x="3940125" y="863525"/>
            <a:ext cx="3999900" cy="34164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rPr b="1" lang="en" sz="1700">
                <a:solidFill>
                  <a:srgbClr val="000000"/>
                </a:solidFill>
                <a:latin typeface="Montserrat"/>
                <a:ea typeface="Montserrat"/>
                <a:cs typeface="Montserrat"/>
                <a:sym typeface="Montserrat"/>
              </a:rPr>
              <a:t>d</a:t>
            </a:r>
            <a:r>
              <a:rPr b="1" baseline="-25000" lang="en" sz="1700">
                <a:solidFill>
                  <a:srgbClr val="000000"/>
                </a:solidFill>
                <a:latin typeface="Montserrat"/>
                <a:ea typeface="Montserrat"/>
                <a:cs typeface="Montserrat"/>
                <a:sym typeface="Montserrat"/>
              </a:rPr>
              <a:t>i</a:t>
            </a:r>
            <a:r>
              <a:rPr b="1" lang="en" sz="1700">
                <a:solidFill>
                  <a:srgbClr val="000000"/>
                </a:solidFill>
                <a:latin typeface="Montserrat"/>
                <a:ea typeface="Montserrat"/>
                <a:cs typeface="Montserrat"/>
                <a:sym typeface="Montserrat"/>
              </a:rPr>
              <a:t> </a:t>
            </a:r>
            <a:r>
              <a:rPr lang="en" sz="1700">
                <a:solidFill>
                  <a:srgbClr val="000000"/>
                </a:solidFill>
                <a:latin typeface="Montserrat"/>
                <a:ea typeface="Montserrat"/>
                <a:cs typeface="Montserrat"/>
                <a:sym typeface="Montserrat"/>
              </a:rPr>
              <a:t>:  </a:t>
            </a:r>
            <a:r>
              <a:rPr lang="en" sz="1700">
                <a:solidFill>
                  <a:srgbClr val="000000"/>
                </a:solidFill>
                <a:latin typeface="Montserrat"/>
                <a:ea typeface="Montserrat"/>
                <a:cs typeface="Montserrat"/>
                <a:sym typeface="Montserrat"/>
              </a:rPr>
              <a:t>Khoảng cách  Euclidean giữa the ground truth và  predicted</a:t>
            </a:r>
            <a:r>
              <a:rPr lang="en" sz="1700">
                <a:solidFill>
                  <a:srgbClr val="000000"/>
                </a:solidFill>
                <a:latin typeface="Montserrat"/>
                <a:ea typeface="Montserrat"/>
                <a:cs typeface="Montserrat"/>
                <a:sym typeface="Montserrat"/>
              </a:rPr>
              <a:t> </a:t>
            </a:r>
            <a:endParaRPr sz="17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1700">
                <a:solidFill>
                  <a:srgbClr val="000000"/>
                </a:solidFill>
                <a:latin typeface="Montserrat"/>
                <a:ea typeface="Montserrat"/>
                <a:cs typeface="Montserrat"/>
                <a:sym typeface="Montserrat"/>
              </a:rPr>
              <a:t>s</a:t>
            </a:r>
            <a:r>
              <a:rPr lang="en" sz="1700">
                <a:solidFill>
                  <a:srgbClr val="000000"/>
                </a:solidFill>
                <a:latin typeface="Montserrat"/>
                <a:ea typeface="Montserrat"/>
                <a:cs typeface="Montserrat"/>
                <a:sym typeface="Montserrat"/>
              </a:rPr>
              <a:t> : </a:t>
            </a:r>
            <a:r>
              <a:rPr lang="en" sz="1700">
                <a:solidFill>
                  <a:srgbClr val="000000"/>
                </a:solidFill>
                <a:latin typeface="Montserrat"/>
                <a:ea typeface="Montserrat"/>
                <a:cs typeface="Montserrat"/>
                <a:sym typeface="Montserrat"/>
              </a:rPr>
              <a:t>diện tích  tượng trên diện tích ảnh</a:t>
            </a:r>
            <a:endParaRPr sz="1700">
              <a:solidFill>
                <a:srgbClr val="0000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b="1" lang="en" sz="1700">
                <a:solidFill>
                  <a:schemeClr val="dk1"/>
                </a:solidFill>
                <a:latin typeface="Montserrat"/>
                <a:ea typeface="Montserrat"/>
                <a:cs typeface="Montserrat"/>
                <a:sym typeface="Montserrat"/>
              </a:rPr>
              <a:t>v</a:t>
            </a:r>
            <a:r>
              <a:rPr b="1" baseline="-25000" lang="en" sz="1700">
                <a:solidFill>
                  <a:schemeClr val="dk1"/>
                </a:solidFill>
                <a:latin typeface="Montserrat"/>
                <a:ea typeface="Montserrat"/>
                <a:cs typeface="Montserrat"/>
                <a:sym typeface="Montserrat"/>
              </a:rPr>
              <a:t>i</a:t>
            </a:r>
            <a:r>
              <a:rPr b="1" lang="en" sz="17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 cờ để đánh dấu joint nhìn thấy hay không</a:t>
            </a:r>
            <a:endParaRPr sz="17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1700">
                <a:solidFill>
                  <a:srgbClr val="000000"/>
                </a:solidFill>
                <a:latin typeface="Montserrat"/>
                <a:ea typeface="Montserrat"/>
                <a:cs typeface="Montserrat"/>
                <a:sym typeface="Montserrat"/>
              </a:rPr>
              <a:t>k</a:t>
            </a:r>
            <a:r>
              <a:rPr lang="en" sz="1700">
                <a:solidFill>
                  <a:srgbClr val="000000"/>
                </a:solidFill>
                <a:latin typeface="Montserrat"/>
                <a:ea typeface="Montserrat"/>
                <a:cs typeface="Montserrat"/>
                <a:sym typeface="Montserrat"/>
              </a:rPr>
              <a:t> :   </a:t>
            </a:r>
            <a:r>
              <a:rPr lang="en" sz="1700">
                <a:solidFill>
                  <a:srgbClr val="000000"/>
                </a:solidFill>
                <a:latin typeface="Montserrat"/>
                <a:ea typeface="Montserrat"/>
                <a:cs typeface="Montserrat"/>
                <a:sym typeface="Montserrat"/>
              </a:rPr>
              <a:t>hệ số k từng keypoint</a:t>
            </a:r>
            <a:r>
              <a:rPr lang="en" sz="1700">
                <a:solidFill>
                  <a:srgbClr val="000000"/>
                </a:solidFill>
                <a:latin typeface="Montserrat"/>
                <a:ea typeface="Montserrat"/>
                <a:cs typeface="Montserrat"/>
                <a:sym typeface="Montserrat"/>
              </a:rPr>
              <a:t> </a:t>
            </a:r>
            <a:endParaRPr sz="1700">
              <a:solidFill>
                <a:srgbClr val="000000"/>
              </a:solidFill>
              <a:latin typeface="Montserrat"/>
              <a:ea typeface="Montserrat"/>
              <a:cs typeface="Montserrat"/>
              <a:sym typeface="Montserrat"/>
            </a:endParaRPr>
          </a:p>
          <a:p>
            <a:pPr indent="0" lvl="0" marL="0" rtl="0" algn="l">
              <a:spcBef>
                <a:spcPts val="1600"/>
              </a:spcBef>
              <a:spcAft>
                <a:spcPts val="0"/>
              </a:spcAft>
              <a:buNone/>
            </a:pPr>
            <a:r>
              <a:t/>
            </a:r>
            <a:endParaRPr sz="1700">
              <a:solidFill>
                <a:srgbClr val="000000"/>
              </a:solidFill>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239" name="Google Shape;239;p36"/>
          <p:cNvPicPr preferRelativeResize="0"/>
          <p:nvPr/>
        </p:nvPicPr>
        <p:blipFill>
          <a:blip r:embed="rId3">
            <a:alphaModFix/>
          </a:blip>
          <a:stretch>
            <a:fillRect/>
          </a:stretch>
        </p:blipFill>
        <p:spPr>
          <a:xfrm>
            <a:off x="926725" y="661250"/>
            <a:ext cx="2058971" cy="3820975"/>
          </a:xfrm>
          <a:prstGeom prst="rect">
            <a:avLst/>
          </a:prstGeom>
          <a:noFill/>
          <a:ln>
            <a:noFill/>
          </a:ln>
        </p:spPr>
      </p:pic>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241" name="Google Shape;241;p36"/>
          <p:cNvPicPr preferRelativeResize="0"/>
          <p:nvPr/>
        </p:nvPicPr>
        <p:blipFill>
          <a:blip r:embed="rId4">
            <a:alphaModFix/>
          </a:blip>
          <a:stretch>
            <a:fillRect/>
          </a:stretch>
        </p:blipFill>
        <p:spPr>
          <a:xfrm>
            <a:off x="3940125" y="462300"/>
            <a:ext cx="4225350" cy="1099025"/>
          </a:xfrm>
          <a:prstGeom prst="rect">
            <a:avLst/>
          </a:prstGeom>
          <a:noFill/>
          <a:ln>
            <a:noFill/>
          </a:ln>
        </p:spPr>
      </p:pic>
      <p:sp>
        <p:nvSpPr>
          <p:cNvPr id="242" name="Google Shape;242;p36"/>
          <p:cNvSpPr txBox="1"/>
          <p:nvPr/>
        </p:nvSpPr>
        <p:spPr>
          <a:xfrm>
            <a:off x="131625" y="452167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Nguồn: </a:t>
            </a:r>
            <a:r>
              <a:rPr lang="en" sz="1500">
                <a:latin typeface="Montserrat"/>
                <a:ea typeface="Montserrat"/>
                <a:cs typeface="Montserrat"/>
                <a:sym typeface="Montserrat"/>
              </a:rPr>
              <a:t>COCO</a:t>
            </a:r>
            <a:endParaRPr sz="15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248" name="Google Shape;248;p37"/>
          <p:cNvSpPr txBox="1"/>
          <p:nvPr/>
        </p:nvSpPr>
        <p:spPr>
          <a:xfrm>
            <a:off x="1426663" y="131650"/>
            <a:ext cx="62907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  </a:t>
            </a:r>
            <a:r>
              <a:rPr b="1" lang="en" sz="2500">
                <a:latin typeface="Montserrat"/>
                <a:ea typeface="Montserrat"/>
                <a:cs typeface="Montserrat"/>
                <a:sym typeface="Montserrat"/>
              </a:rPr>
              <a:t>Đánh giá trên</a:t>
            </a:r>
            <a:r>
              <a:rPr b="1" lang="en" sz="2500">
                <a:latin typeface="Montserrat"/>
                <a:ea typeface="Montserrat"/>
                <a:cs typeface="Montserrat"/>
                <a:sym typeface="Montserrat"/>
              </a:rPr>
              <a:t> COCO validation</a:t>
            </a:r>
            <a:endParaRPr b="1" sz="2500">
              <a:latin typeface="Montserrat"/>
              <a:ea typeface="Montserrat"/>
              <a:cs typeface="Montserrat"/>
              <a:sym typeface="Montserrat"/>
            </a:endParaRPr>
          </a:p>
        </p:txBody>
      </p:sp>
      <p:pic>
        <p:nvPicPr>
          <p:cNvPr id="249" name="Google Shape;249;p37"/>
          <p:cNvPicPr preferRelativeResize="0"/>
          <p:nvPr/>
        </p:nvPicPr>
        <p:blipFill>
          <a:blip r:embed="rId3">
            <a:alphaModFix/>
          </a:blip>
          <a:stretch>
            <a:fillRect/>
          </a:stretch>
        </p:blipFill>
        <p:spPr>
          <a:xfrm>
            <a:off x="25" y="721292"/>
            <a:ext cx="9144000" cy="39941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grpSp>
        <p:nvGrpSpPr>
          <p:cNvPr id="255" name="Google Shape;255;p38"/>
          <p:cNvGrpSpPr/>
          <p:nvPr/>
        </p:nvGrpSpPr>
        <p:grpSpPr>
          <a:xfrm>
            <a:off x="0" y="777475"/>
            <a:ext cx="9607224" cy="3469275"/>
            <a:chOff x="0" y="396475"/>
            <a:chExt cx="9607224" cy="3469275"/>
          </a:xfrm>
        </p:grpSpPr>
        <p:pic>
          <p:nvPicPr>
            <p:cNvPr id="256" name="Google Shape;256;p38"/>
            <p:cNvPicPr preferRelativeResize="0"/>
            <p:nvPr/>
          </p:nvPicPr>
          <p:blipFill>
            <a:blip r:embed="rId3">
              <a:alphaModFix/>
            </a:blip>
            <a:stretch>
              <a:fillRect/>
            </a:stretch>
          </p:blipFill>
          <p:spPr>
            <a:xfrm>
              <a:off x="0" y="1782938"/>
              <a:ext cx="2804650" cy="1577624"/>
            </a:xfrm>
            <a:prstGeom prst="rect">
              <a:avLst/>
            </a:prstGeom>
            <a:noFill/>
            <a:ln>
              <a:noFill/>
            </a:ln>
          </p:spPr>
        </p:pic>
        <p:pic>
          <p:nvPicPr>
            <p:cNvPr id="257" name="Google Shape;257;p38"/>
            <p:cNvPicPr preferRelativeResize="0"/>
            <p:nvPr/>
          </p:nvPicPr>
          <p:blipFill>
            <a:blip r:embed="rId4">
              <a:alphaModFix/>
            </a:blip>
            <a:stretch>
              <a:fillRect/>
            </a:stretch>
          </p:blipFill>
          <p:spPr>
            <a:xfrm>
              <a:off x="2804650" y="1494475"/>
              <a:ext cx="2923599" cy="2235124"/>
            </a:xfrm>
            <a:prstGeom prst="rect">
              <a:avLst/>
            </a:prstGeom>
            <a:noFill/>
            <a:ln>
              <a:noFill/>
            </a:ln>
          </p:spPr>
        </p:pic>
        <p:pic>
          <p:nvPicPr>
            <p:cNvPr id="258" name="Google Shape;258;p38"/>
            <p:cNvPicPr preferRelativeResize="0"/>
            <p:nvPr/>
          </p:nvPicPr>
          <p:blipFill>
            <a:blip r:embed="rId5">
              <a:alphaModFix/>
            </a:blip>
            <a:stretch>
              <a:fillRect/>
            </a:stretch>
          </p:blipFill>
          <p:spPr>
            <a:xfrm>
              <a:off x="5728250" y="1277750"/>
              <a:ext cx="3878974" cy="2588000"/>
            </a:xfrm>
            <a:prstGeom prst="rect">
              <a:avLst/>
            </a:prstGeom>
            <a:noFill/>
            <a:ln>
              <a:noFill/>
            </a:ln>
          </p:spPr>
        </p:pic>
        <p:sp>
          <p:nvSpPr>
            <p:cNvPr id="259" name="Google Shape;259;p38"/>
            <p:cNvSpPr txBox="1"/>
            <p:nvPr/>
          </p:nvSpPr>
          <p:spPr>
            <a:xfrm>
              <a:off x="122975" y="915175"/>
              <a:ext cx="25587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1000 </a:t>
              </a:r>
              <a:r>
                <a:rPr b="1" lang="en" sz="2000">
                  <a:latin typeface="Montserrat"/>
                  <a:ea typeface="Montserrat"/>
                  <a:cs typeface="Montserrat"/>
                  <a:sym typeface="Montserrat"/>
                </a:rPr>
                <a:t>hình ảnh </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MPII</a:t>
              </a:r>
              <a:endParaRPr b="1" sz="2000">
                <a:latin typeface="Montserrat"/>
                <a:ea typeface="Montserrat"/>
                <a:cs typeface="Montserrat"/>
                <a:sym typeface="Montserrat"/>
              </a:endParaRPr>
            </a:p>
          </p:txBody>
        </p:sp>
        <p:sp>
          <p:nvSpPr>
            <p:cNvPr id="260" name="Google Shape;260;p38"/>
            <p:cNvSpPr txBox="1"/>
            <p:nvPr/>
          </p:nvSpPr>
          <p:spPr>
            <a:xfrm>
              <a:off x="2804700" y="646800"/>
              <a:ext cx="29235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2000 </a:t>
              </a:r>
              <a:r>
                <a:rPr b="1" lang="en" sz="2000">
                  <a:latin typeface="Montserrat"/>
                  <a:ea typeface="Montserrat"/>
                  <a:cs typeface="Montserrat"/>
                  <a:sym typeface="Montserrat"/>
                </a:rPr>
                <a:t>hình ảnh </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thể thao</a:t>
              </a:r>
              <a:endParaRPr b="1" sz="2000">
                <a:latin typeface="Montserrat"/>
                <a:ea typeface="Montserrat"/>
                <a:cs typeface="Montserrat"/>
                <a:sym typeface="Montserrat"/>
              </a:endParaRPr>
            </a:p>
          </p:txBody>
        </p:sp>
        <p:sp>
          <p:nvSpPr>
            <p:cNvPr id="261" name="Google Shape;261;p38"/>
            <p:cNvSpPr txBox="1"/>
            <p:nvPr/>
          </p:nvSpPr>
          <p:spPr>
            <a:xfrm>
              <a:off x="6033875" y="396475"/>
              <a:ext cx="2923500" cy="5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4000 </a:t>
              </a:r>
              <a:r>
                <a:rPr b="1" lang="en" sz="2000">
                  <a:latin typeface="Montserrat"/>
                  <a:ea typeface="Montserrat"/>
                  <a:cs typeface="Montserrat"/>
                  <a:sym typeface="Montserrat"/>
                </a:rPr>
                <a:t>hình ảnh </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COCO test-dev</a:t>
              </a:r>
              <a:endParaRPr b="1" sz="2000">
                <a:latin typeface="Montserrat"/>
                <a:ea typeface="Montserrat"/>
                <a:cs typeface="Montserrat"/>
                <a:sym typeface="Montserrat"/>
              </a:endParaRPr>
            </a:p>
          </p:txBody>
        </p:sp>
      </p:grpSp>
      <p:sp>
        <p:nvSpPr>
          <p:cNvPr id="262" name="Google Shape;262;p38"/>
          <p:cNvSpPr txBox="1"/>
          <p:nvPr/>
        </p:nvSpPr>
        <p:spPr>
          <a:xfrm>
            <a:off x="131625" y="4521675"/>
            <a:ext cx="8791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Nguồn:  </a:t>
            </a:r>
            <a:r>
              <a:rPr lang="en" sz="1500">
                <a:latin typeface="Montserrat"/>
                <a:ea typeface="Montserrat"/>
                <a:cs typeface="Montserrat"/>
                <a:sym typeface="Montserrat"/>
              </a:rPr>
              <a:t>bộ dữ liệu MPII, COCO test-dev và fanpage Manchester United trên facebook.</a:t>
            </a:r>
            <a:endParaRPr sz="15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39"/>
          <p:cNvGrpSpPr/>
          <p:nvPr/>
        </p:nvGrpSpPr>
        <p:grpSpPr>
          <a:xfrm>
            <a:off x="369838" y="-410562"/>
            <a:ext cx="8404335" cy="5597296"/>
            <a:chOff x="706100" y="-380112"/>
            <a:chExt cx="8404335" cy="5597296"/>
          </a:xfrm>
        </p:grpSpPr>
        <p:pic>
          <p:nvPicPr>
            <p:cNvPr id="268" name="Google Shape;268;p39"/>
            <p:cNvPicPr preferRelativeResize="0"/>
            <p:nvPr/>
          </p:nvPicPr>
          <p:blipFill>
            <a:blip r:embed="rId3">
              <a:alphaModFix/>
            </a:blip>
            <a:stretch>
              <a:fillRect/>
            </a:stretch>
          </p:blipFill>
          <p:spPr>
            <a:xfrm>
              <a:off x="5019650" y="-380112"/>
              <a:ext cx="4090775" cy="2714413"/>
            </a:xfrm>
            <a:prstGeom prst="rect">
              <a:avLst/>
            </a:prstGeom>
            <a:noFill/>
            <a:ln>
              <a:noFill/>
            </a:ln>
          </p:spPr>
        </p:pic>
        <p:pic>
          <p:nvPicPr>
            <p:cNvPr id="269" name="Google Shape;269;p39"/>
            <p:cNvPicPr preferRelativeResize="0"/>
            <p:nvPr/>
          </p:nvPicPr>
          <p:blipFill>
            <a:blip r:embed="rId4">
              <a:alphaModFix/>
            </a:blip>
            <a:stretch>
              <a:fillRect/>
            </a:stretch>
          </p:blipFill>
          <p:spPr>
            <a:xfrm>
              <a:off x="706100" y="30450"/>
              <a:ext cx="4090800" cy="2303856"/>
            </a:xfrm>
            <a:prstGeom prst="rect">
              <a:avLst/>
            </a:prstGeom>
            <a:noFill/>
            <a:ln>
              <a:noFill/>
            </a:ln>
          </p:spPr>
        </p:pic>
        <p:pic>
          <p:nvPicPr>
            <p:cNvPr id="270" name="Google Shape;270;p39"/>
            <p:cNvPicPr preferRelativeResize="0"/>
            <p:nvPr/>
          </p:nvPicPr>
          <p:blipFill>
            <a:blip r:embed="rId5">
              <a:alphaModFix/>
            </a:blip>
            <a:stretch>
              <a:fillRect/>
            </a:stretch>
          </p:blipFill>
          <p:spPr>
            <a:xfrm>
              <a:off x="706101" y="2504875"/>
              <a:ext cx="4090800" cy="2712309"/>
            </a:xfrm>
            <a:prstGeom prst="rect">
              <a:avLst/>
            </a:prstGeom>
            <a:noFill/>
            <a:ln>
              <a:noFill/>
            </a:ln>
          </p:spPr>
        </p:pic>
        <p:pic>
          <p:nvPicPr>
            <p:cNvPr id="271" name="Google Shape;271;p39"/>
            <p:cNvPicPr preferRelativeResize="0"/>
            <p:nvPr/>
          </p:nvPicPr>
          <p:blipFill>
            <a:blip r:embed="rId6">
              <a:alphaModFix/>
            </a:blip>
            <a:stretch>
              <a:fillRect/>
            </a:stretch>
          </p:blipFill>
          <p:spPr>
            <a:xfrm>
              <a:off x="5019650" y="2504875"/>
              <a:ext cx="4090785" cy="2712300"/>
            </a:xfrm>
            <a:prstGeom prst="rect">
              <a:avLst/>
            </a:prstGeom>
            <a:noFill/>
            <a:ln>
              <a:noFill/>
            </a:ln>
          </p:spPr>
        </p:pic>
      </p:grpSp>
      <p:sp>
        <p:nvSpPr>
          <p:cNvPr id="272" name="Google Shape;272;p39"/>
          <p:cNvSpPr/>
          <p:nvPr/>
        </p:nvSpPr>
        <p:spPr>
          <a:xfrm>
            <a:off x="1702975" y="1460925"/>
            <a:ext cx="1236300" cy="63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txBox="1"/>
          <p:nvPr/>
        </p:nvSpPr>
        <p:spPr>
          <a:xfrm>
            <a:off x="1011400" y="657000"/>
            <a:ext cx="2965200" cy="6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ontserrat"/>
                <a:ea typeface="Montserrat"/>
                <a:cs typeface="Montserrat"/>
                <a:sym typeface="Montserrat"/>
              </a:rPr>
              <a:t>W</a:t>
            </a:r>
            <a:r>
              <a:rPr b="1" lang="en" sz="2700">
                <a:solidFill>
                  <a:srgbClr val="FFFFFF"/>
                </a:solidFill>
                <a:latin typeface="Montserrat"/>
                <a:ea typeface="Montserrat"/>
                <a:cs typeface="Montserrat"/>
                <a:sym typeface="Montserrat"/>
              </a:rPr>
              <a:t>rong connection</a:t>
            </a:r>
            <a:endParaRPr b="1" sz="2700">
              <a:solidFill>
                <a:srgbClr val="FFFFFF"/>
              </a:solidFill>
              <a:latin typeface="Montserrat"/>
              <a:ea typeface="Montserrat"/>
              <a:cs typeface="Montserrat"/>
              <a:sym typeface="Montserrat"/>
            </a:endParaRPr>
          </a:p>
        </p:txBody>
      </p:sp>
      <p:sp>
        <p:nvSpPr>
          <p:cNvPr id="274" name="Google Shape;274;p39"/>
          <p:cNvSpPr/>
          <p:nvPr/>
        </p:nvSpPr>
        <p:spPr>
          <a:xfrm>
            <a:off x="1962300" y="4062925"/>
            <a:ext cx="708900" cy="99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txBox="1"/>
          <p:nvPr/>
        </p:nvSpPr>
        <p:spPr>
          <a:xfrm>
            <a:off x="1011400" y="3299025"/>
            <a:ext cx="2965200" cy="6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ontserrat"/>
                <a:ea typeface="Montserrat"/>
                <a:cs typeface="Montserrat"/>
                <a:sym typeface="Montserrat"/>
              </a:rPr>
              <a:t>Missing part</a:t>
            </a:r>
            <a:endParaRPr b="1" sz="2700">
              <a:solidFill>
                <a:srgbClr val="FFFFFF"/>
              </a:solidFill>
              <a:latin typeface="Montserrat"/>
              <a:ea typeface="Montserrat"/>
              <a:cs typeface="Montserrat"/>
              <a:sym typeface="Montserrat"/>
            </a:endParaRPr>
          </a:p>
        </p:txBody>
      </p:sp>
      <p:sp>
        <p:nvSpPr>
          <p:cNvPr id="276" name="Google Shape;276;p39"/>
          <p:cNvSpPr txBox="1"/>
          <p:nvPr/>
        </p:nvSpPr>
        <p:spPr>
          <a:xfrm>
            <a:off x="5183500" y="657000"/>
            <a:ext cx="2965200" cy="6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ontserrat"/>
                <a:ea typeface="Montserrat"/>
                <a:cs typeface="Montserrat"/>
                <a:sym typeface="Montserrat"/>
              </a:rPr>
              <a:t>Other</a:t>
            </a:r>
            <a:endParaRPr b="1" sz="2700">
              <a:solidFill>
                <a:srgbClr val="FFFFFF"/>
              </a:solidFill>
              <a:latin typeface="Montserrat"/>
              <a:ea typeface="Montserrat"/>
              <a:cs typeface="Montserrat"/>
              <a:sym typeface="Montserrat"/>
            </a:endParaRPr>
          </a:p>
        </p:txBody>
      </p:sp>
      <p:sp>
        <p:nvSpPr>
          <p:cNvPr id="277" name="Google Shape;277;p39"/>
          <p:cNvSpPr txBox="1"/>
          <p:nvPr/>
        </p:nvSpPr>
        <p:spPr>
          <a:xfrm>
            <a:off x="5330450" y="3423325"/>
            <a:ext cx="2965200" cy="6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Montserrat"/>
                <a:ea typeface="Montserrat"/>
                <a:cs typeface="Montserrat"/>
                <a:sym typeface="Montserrat"/>
              </a:rPr>
              <a:t>Lack joint</a:t>
            </a:r>
            <a:endParaRPr b="1" sz="2700">
              <a:solidFill>
                <a:srgbClr val="FFFFFF"/>
              </a:solidFill>
              <a:latin typeface="Montserrat"/>
              <a:ea typeface="Montserrat"/>
              <a:cs typeface="Montserrat"/>
              <a:sym typeface="Montserrat"/>
            </a:endParaRPr>
          </a:p>
        </p:txBody>
      </p:sp>
      <p:sp>
        <p:nvSpPr>
          <p:cNvPr id="278" name="Google Shape;27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aphicFrame>
        <p:nvGraphicFramePr>
          <p:cNvPr id="283" name="Google Shape;283;p40"/>
          <p:cNvGraphicFramePr/>
          <p:nvPr/>
        </p:nvGraphicFramePr>
        <p:xfrm>
          <a:off x="-37" y="843260"/>
          <a:ext cx="3000000" cy="3000000"/>
        </p:xfrm>
        <a:graphic>
          <a:graphicData uri="http://schemas.openxmlformats.org/drawingml/2006/table">
            <a:tbl>
              <a:tblPr>
                <a:noFill/>
                <a:tableStyleId>{8470B521-6109-49CB-9C9B-7C73D195EF95}</a:tableStyleId>
              </a:tblPr>
              <a:tblGrid>
                <a:gridCol w="1467075"/>
                <a:gridCol w="957250"/>
                <a:gridCol w="1061975"/>
                <a:gridCol w="1085650"/>
                <a:gridCol w="1143025"/>
                <a:gridCol w="1143025"/>
                <a:gridCol w="1143025"/>
                <a:gridCol w="1143025"/>
              </a:tblGrid>
              <a:tr h="544725">
                <a:tc>
                  <a:txBody>
                    <a:bodyPr/>
                    <a:lstStyle/>
                    <a:p>
                      <a:pPr indent="0" lvl="0" marL="0" rtl="0" algn="ctr">
                        <a:spcBef>
                          <a:spcPts val="0"/>
                        </a:spcBef>
                        <a:spcAft>
                          <a:spcPts val="0"/>
                        </a:spcAft>
                        <a:buNone/>
                      </a:pPr>
                      <a:r>
                        <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long-edge</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Wrong connection</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Missing part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No detect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Other</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Lack joint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Total error</a:t>
                      </a:r>
                      <a:endParaRPr b="1" sz="1100">
                        <a:latin typeface="Montserrat"/>
                        <a:ea typeface="Montserrat"/>
                        <a:cs typeface="Montserrat"/>
                        <a:sym typeface="Montserrat"/>
                      </a:endParaRPr>
                    </a:p>
                  </a:txBody>
                  <a:tcPr marT="91425" marB="91425" marR="91425" marL="91425" anchor="ctr"/>
                </a:tc>
              </a:tr>
              <a:tr h="367075">
                <a:tc rowSpan="3">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Resnet50</a:t>
                      </a:r>
                      <a:r>
                        <a:rPr lang="en" sz="1100">
                          <a:solidFill>
                            <a:srgbClr val="FF0000"/>
                          </a:solidFill>
                          <a:latin typeface="Montserrat"/>
                          <a:ea typeface="Montserrat"/>
                          <a:cs typeface="Montserrat"/>
                          <a:sym typeface="Montserrat"/>
                        </a:rPr>
                        <a:t>   </a:t>
                      </a:r>
                      <a:r>
                        <a:rPr lang="en" sz="1100">
                          <a:latin typeface="Montserrat"/>
                          <a:ea typeface="Montserrat"/>
                          <a:cs typeface="Montserrat"/>
                          <a:sym typeface="Montserrat"/>
                        </a:rPr>
                        <a:t>  </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24</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10</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80</a:t>
                      </a:r>
                      <a:endParaRPr b="1" sz="1100">
                        <a:solidFill>
                          <a:srgbClr val="FF0000"/>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28</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9</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69</a:t>
                      </a:r>
                      <a:endParaRPr b="1" sz="1100">
                        <a:solidFill>
                          <a:srgbClr val="FF0000"/>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30</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81</a:t>
                      </a:r>
                      <a:endParaRPr b="1" sz="1100">
                        <a:solidFill>
                          <a:srgbClr val="FF0000"/>
                        </a:solidFill>
                        <a:latin typeface="Montserrat"/>
                        <a:ea typeface="Montserrat"/>
                        <a:cs typeface="Montserrat"/>
                        <a:sym typeface="Montserrat"/>
                      </a:endParaRPr>
                    </a:p>
                  </a:txBody>
                  <a:tcPr marT="91425" marB="91425" marR="91425" marL="91425" anchor="ctr"/>
                </a:tc>
              </a:tr>
              <a:tr h="367075">
                <a:tc rowSpan="3">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S</a:t>
                      </a:r>
                      <a:r>
                        <a:rPr b="1" lang="en" sz="1100">
                          <a:solidFill>
                            <a:srgbClr val="00FF00"/>
                          </a:solidFill>
                          <a:latin typeface="Montserrat"/>
                          <a:ea typeface="Montserrat"/>
                          <a:cs typeface="Montserrat"/>
                          <a:sym typeface="Montserrat"/>
                        </a:rPr>
                        <a:t>hufflenet2k16w</a:t>
                      </a:r>
                      <a:endParaRPr b="1" sz="1100">
                        <a:solidFill>
                          <a:srgbClr val="00FF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25</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9</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96</a:t>
                      </a:r>
                      <a:endParaRPr b="1" sz="1100">
                        <a:solidFill>
                          <a:srgbClr val="00FF00"/>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29</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7</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72</a:t>
                      </a:r>
                      <a:endParaRPr b="1" sz="1100">
                        <a:solidFill>
                          <a:srgbClr val="00FF00"/>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10</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52</a:t>
                      </a:r>
                      <a:endParaRPr b="1" sz="1100">
                        <a:solidFill>
                          <a:srgbClr val="00FF00"/>
                        </a:solidFill>
                        <a:latin typeface="Montserrat"/>
                        <a:ea typeface="Montserrat"/>
                        <a:cs typeface="Montserrat"/>
                        <a:sym typeface="Montserrat"/>
                      </a:endParaRPr>
                    </a:p>
                  </a:txBody>
                  <a:tcPr marT="91425" marB="91425" marR="91425" marL="91425" anchor="ctr"/>
                </a:tc>
              </a:tr>
              <a:tr h="367075">
                <a:tc rowSpan="3">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S</a:t>
                      </a:r>
                      <a:r>
                        <a:rPr b="1" lang="en" sz="1100">
                          <a:solidFill>
                            <a:srgbClr val="0000FF"/>
                          </a:solidFill>
                          <a:latin typeface="Montserrat"/>
                          <a:ea typeface="Montserrat"/>
                          <a:cs typeface="Montserrat"/>
                          <a:sym typeface="Montserrat"/>
                        </a:rPr>
                        <a:t>hufflenet2k30w</a:t>
                      </a:r>
                      <a:endParaRPr b="1" sz="1100">
                        <a:solidFill>
                          <a:srgbClr val="0000FF"/>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10</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3</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42</a:t>
                      </a:r>
                      <a:endParaRPr b="1" sz="1100">
                        <a:solidFill>
                          <a:srgbClr val="0000FF"/>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0000"/>
                          </a:solidFill>
                          <a:latin typeface="Montserrat"/>
                          <a:ea typeface="Montserrat"/>
                          <a:cs typeface="Montserrat"/>
                          <a:sym typeface="Montserrat"/>
                        </a:rPr>
                        <a:t>12</a:t>
                      </a:r>
                      <a:endParaRPr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5</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60</a:t>
                      </a:r>
                      <a:endParaRPr b="1" sz="1100">
                        <a:solidFill>
                          <a:srgbClr val="0000FF"/>
                        </a:solidFill>
                        <a:latin typeface="Montserrat"/>
                        <a:ea typeface="Montserrat"/>
                        <a:cs typeface="Montserrat"/>
                        <a:sym typeface="Montserrat"/>
                      </a:endParaRPr>
                    </a:p>
                  </a:txBody>
                  <a:tcPr marT="91425" marB="91425" marR="91425" marL="91425" anchor="ctr"/>
                </a:tc>
              </a:tr>
              <a:tr h="36707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solidFill>
                            <a:srgbClr val="FF9900"/>
                          </a:solidFill>
                          <a:latin typeface="Montserrat"/>
                          <a:ea typeface="Montserrat"/>
                          <a:cs typeface="Montserrat"/>
                          <a:sym typeface="Montserrat"/>
                        </a:rPr>
                        <a:t>7</a:t>
                      </a:r>
                      <a:endParaRPr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40</a:t>
                      </a:r>
                      <a:endParaRPr b="1" sz="1100">
                        <a:solidFill>
                          <a:srgbClr val="0000FF"/>
                        </a:solidFill>
                        <a:latin typeface="Montserrat"/>
                        <a:ea typeface="Montserrat"/>
                        <a:cs typeface="Montserrat"/>
                        <a:sym typeface="Montserrat"/>
                      </a:endParaRPr>
                    </a:p>
                  </a:txBody>
                  <a:tcPr marT="91425" marB="91425" marR="91425" marL="91425" anchor="ctr"/>
                </a:tc>
              </a:tr>
            </a:tbl>
          </a:graphicData>
        </a:graphic>
      </p:graphicFrame>
      <p:sp>
        <p:nvSpPr>
          <p:cNvPr id="284" name="Google Shape;284;p40"/>
          <p:cNvSpPr txBox="1"/>
          <p:nvPr/>
        </p:nvSpPr>
        <p:spPr>
          <a:xfrm>
            <a:off x="2692950" y="86450"/>
            <a:ext cx="4062900" cy="5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1</a:t>
            </a:r>
            <a:r>
              <a:rPr lang="en" sz="2000">
                <a:latin typeface="Montserrat"/>
                <a:ea typeface="Montserrat"/>
                <a:cs typeface="Montserrat"/>
                <a:sym typeface="Montserrat"/>
              </a:rPr>
              <a:t>000 hình ảnh </a:t>
            </a:r>
            <a:r>
              <a:rPr lang="en" sz="2000">
                <a:latin typeface="Montserrat"/>
                <a:ea typeface="Montserrat"/>
                <a:cs typeface="Montserrat"/>
                <a:sym typeface="Montserrat"/>
              </a:rPr>
              <a:t>MPII</a:t>
            </a:r>
            <a:endParaRPr sz="2000">
              <a:latin typeface="Montserrat"/>
              <a:ea typeface="Montserrat"/>
              <a:cs typeface="Montserrat"/>
              <a:sym typeface="Montserrat"/>
            </a:endParaRPr>
          </a:p>
        </p:txBody>
      </p:sp>
      <p:sp>
        <p:nvSpPr>
          <p:cNvPr id="285" name="Google Shape;285;p40"/>
          <p:cNvSpPr txBox="1"/>
          <p:nvPr>
            <p:ph idx="12" type="sldNum"/>
          </p:nvPr>
        </p:nvSpPr>
        <p:spPr>
          <a:xfrm>
            <a:off x="8541633" y="4691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291" name="Google Shape;291;p41"/>
          <p:cNvPicPr preferRelativeResize="0"/>
          <p:nvPr/>
        </p:nvPicPr>
        <p:blipFill>
          <a:blip r:embed="rId3">
            <a:alphaModFix/>
          </a:blip>
          <a:stretch>
            <a:fillRect/>
          </a:stretch>
        </p:blipFill>
        <p:spPr>
          <a:xfrm>
            <a:off x="0" y="-5"/>
            <a:ext cx="9143999" cy="5228804"/>
          </a:xfrm>
          <a:prstGeom prst="rect">
            <a:avLst/>
          </a:prstGeom>
          <a:noFill/>
          <a:ln>
            <a:noFill/>
          </a:ln>
        </p:spPr>
      </p:pic>
      <p:sp>
        <p:nvSpPr>
          <p:cNvPr id="292" name="Google Shape;29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p42"/>
          <p:cNvGraphicFramePr/>
          <p:nvPr/>
        </p:nvGraphicFramePr>
        <p:xfrm>
          <a:off x="-62" y="743410"/>
          <a:ext cx="3000000" cy="3000000"/>
        </p:xfrm>
        <a:graphic>
          <a:graphicData uri="http://schemas.openxmlformats.org/drawingml/2006/table">
            <a:tbl>
              <a:tblPr>
                <a:noFill/>
                <a:tableStyleId>{8470B521-6109-49CB-9C9B-7C73D195EF95}</a:tableStyleId>
              </a:tblPr>
              <a:tblGrid>
                <a:gridCol w="1475700"/>
                <a:gridCol w="1009125"/>
                <a:gridCol w="1048000"/>
                <a:gridCol w="1039125"/>
                <a:gridCol w="1143025"/>
                <a:gridCol w="1143025"/>
                <a:gridCol w="1143025"/>
                <a:gridCol w="1143025"/>
              </a:tblGrid>
              <a:tr h="554825">
                <a:tc>
                  <a:txBody>
                    <a:bodyPr/>
                    <a:lstStyle/>
                    <a:p>
                      <a:pPr indent="0" lvl="0" marL="0" rtl="0" algn="ctr">
                        <a:spcBef>
                          <a:spcPts val="0"/>
                        </a:spcBef>
                        <a:spcAft>
                          <a:spcPts val="0"/>
                        </a:spcAft>
                        <a:buNone/>
                      </a:pPr>
                      <a:r>
                        <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Long edge</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Wrong connection</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Missing part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No detect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Other</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Lack joint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Total error</a:t>
                      </a:r>
                      <a:endParaRPr b="1" sz="1100">
                        <a:latin typeface="Montserrat"/>
                        <a:ea typeface="Montserrat"/>
                        <a:cs typeface="Montserrat"/>
                        <a:sym typeface="Montserrat"/>
                      </a:endParaRPr>
                    </a:p>
                  </a:txBody>
                  <a:tcPr marT="91425" marB="91425" marR="91425" marL="91425" anchor="ctr"/>
                </a:tc>
              </a:tr>
              <a:tr h="373900">
                <a:tc rowSpan="3">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ResNet50   </a:t>
                      </a:r>
                      <a:r>
                        <a:rPr b="1" lang="en" sz="1100">
                          <a:latin typeface="Montserrat"/>
                          <a:ea typeface="Montserrat"/>
                          <a:cs typeface="Montserrat"/>
                          <a:sym typeface="Montserrat"/>
                        </a:rPr>
                        <a:t>  </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73</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236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435</a:t>
                      </a:r>
                      <a:endParaRPr b="1" sz="1100">
                        <a:solidFill>
                          <a:srgbClr val="FF0000"/>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77</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342</a:t>
                      </a:r>
                      <a:endParaRPr b="1" sz="1100">
                        <a:solidFill>
                          <a:srgbClr val="FF0000"/>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244</a:t>
                      </a:r>
                      <a:endParaRPr b="1" sz="1100">
                        <a:solidFill>
                          <a:srgbClr val="FF0000"/>
                        </a:solidFill>
                        <a:latin typeface="Montserrat"/>
                        <a:ea typeface="Montserrat"/>
                        <a:cs typeface="Montserrat"/>
                        <a:sym typeface="Montserrat"/>
                      </a:endParaRPr>
                    </a:p>
                  </a:txBody>
                  <a:tcPr marT="91425" marB="91425" marR="91425" marL="91425" anchor="ctr"/>
                </a:tc>
              </a:tr>
              <a:tr h="373900">
                <a:tc rowSpan="3">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Shufflenet2k16w</a:t>
                      </a:r>
                      <a:endParaRPr b="1" sz="1100">
                        <a:solidFill>
                          <a:srgbClr val="00FF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51</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34</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158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339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139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721</a:t>
                      </a:r>
                      <a:endParaRPr b="1" sz="1100">
                        <a:solidFill>
                          <a:srgbClr val="00FF00"/>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75</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56</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245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439</a:t>
                      </a:r>
                      <a:endParaRPr b="1" sz="1100">
                        <a:solidFill>
                          <a:srgbClr val="00FF00"/>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80</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52</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58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234</a:t>
                      </a:r>
                      <a:endParaRPr b="1" sz="1100">
                        <a:solidFill>
                          <a:srgbClr val="00FF00"/>
                        </a:solidFill>
                        <a:latin typeface="Montserrat"/>
                        <a:ea typeface="Montserrat"/>
                        <a:cs typeface="Montserrat"/>
                        <a:sym typeface="Montserrat"/>
                      </a:endParaRPr>
                    </a:p>
                  </a:txBody>
                  <a:tcPr marT="91425" marB="91425" marR="91425" marL="91425" anchor="ctr"/>
                </a:tc>
              </a:tr>
              <a:tr h="373900">
                <a:tc rowSpan="3">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Shufflenet2k30w</a:t>
                      </a:r>
                      <a:endParaRPr b="1" sz="1100">
                        <a:solidFill>
                          <a:srgbClr val="0000FF"/>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32</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26</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141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266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94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559</a:t>
                      </a:r>
                      <a:endParaRPr b="1" sz="1100">
                        <a:solidFill>
                          <a:srgbClr val="0000FF"/>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56</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58</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182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354</a:t>
                      </a:r>
                      <a:endParaRPr b="1" sz="1100">
                        <a:solidFill>
                          <a:srgbClr val="0000FF"/>
                        </a:solidFill>
                        <a:latin typeface="Montserrat"/>
                        <a:ea typeface="Montserrat"/>
                        <a:cs typeface="Montserrat"/>
                        <a:sym typeface="Montserrat"/>
                      </a:endParaRPr>
                    </a:p>
                  </a:txBody>
                  <a:tcPr marT="91425" marB="91425" marR="91425" marL="91425" anchor="ctr"/>
                </a:tc>
              </a:tr>
              <a:tr h="373900">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48</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35</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118</a:t>
                      </a:r>
                      <a:endParaRPr b="1" sz="1100">
                        <a:solidFill>
                          <a:srgbClr val="0000FF"/>
                        </a:solidFill>
                        <a:latin typeface="Montserrat"/>
                        <a:ea typeface="Montserrat"/>
                        <a:cs typeface="Montserrat"/>
                        <a:sym typeface="Montserrat"/>
                      </a:endParaRPr>
                    </a:p>
                  </a:txBody>
                  <a:tcPr marT="91425" marB="91425" marR="91425" marL="91425" anchor="ctr"/>
                </a:tc>
              </a:tr>
            </a:tbl>
          </a:graphicData>
        </a:graphic>
      </p:graphicFrame>
      <p:sp>
        <p:nvSpPr>
          <p:cNvPr id="298" name="Google Shape;298;p42"/>
          <p:cNvSpPr txBox="1"/>
          <p:nvPr/>
        </p:nvSpPr>
        <p:spPr>
          <a:xfrm>
            <a:off x="2692950" y="86450"/>
            <a:ext cx="4404300" cy="5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4000  </a:t>
            </a:r>
            <a:r>
              <a:rPr lang="en" sz="2000">
                <a:latin typeface="Montserrat"/>
                <a:ea typeface="Montserrat"/>
                <a:cs typeface="Montserrat"/>
                <a:sym typeface="Montserrat"/>
              </a:rPr>
              <a:t>hình ảnh</a:t>
            </a:r>
            <a:r>
              <a:rPr lang="en" sz="2000">
                <a:latin typeface="Montserrat"/>
                <a:ea typeface="Montserrat"/>
                <a:cs typeface="Montserrat"/>
                <a:sym typeface="Montserrat"/>
              </a:rPr>
              <a:t> </a:t>
            </a:r>
            <a:r>
              <a:rPr lang="en" sz="2000">
                <a:latin typeface="Montserrat"/>
                <a:ea typeface="Montserrat"/>
                <a:cs typeface="Montserrat"/>
                <a:sym typeface="Montserrat"/>
              </a:rPr>
              <a:t>COCO</a:t>
            </a:r>
            <a:r>
              <a:rPr lang="en" sz="2000">
                <a:latin typeface="Montserrat"/>
                <a:ea typeface="Montserrat"/>
                <a:cs typeface="Montserrat"/>
                <a:sym typeface="Montserrat"/>
              </a:rPr>
              <a:t> test-dev</a:t>
            </a:r>
            <a:endParaRPr sz="2000">
              <a:latin typeface="Montserrat"/>
              <a:ea typeface="Montserrat"/>
              <a:cs typeface="Montserrat"/>
              <a:sym typeface="Montserrat"/>
            </a:endParaRPr>
          </a:p>
        </p:txBody>
      </p:sp>
      <p:sp>
        <p:nvSpPr>
          <p:cNvPr id="299" name="Google Shape;29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a:off x="-34600" y="-2"/>
            <a:ext cx="9143999" cy="5228801"/>
          </a:xfrm>
          <a:prstGeom prst="rect">
            <a:avLst/>
          </a:prstGeom>
          <a:noFill/>
          <a:ln>
            <a:noFill/>
          </a:ln>
        </p:spPr>
      </p:pic>
      <p:sp>
        <p:nvSpPr>
          <p:cNvPr id="305" name="Google Shape;30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124" name="Google Shape;124;p26"/>
          <p:cNvPicPr preferRelativeResize="0"/>
          <p:nvPr/>
        </p:nvPicPr>
        <p:blipFill>
          <a:blip r:embed="rId3">
            <a:alphaModFix/>
          </a:blip>
          <a:stretch>
            <a:fillRect/>
          </a:stretch>
        </p:blipFill>
        <p:spPr>
          <a:xfrm>
            <a:off x="4334750" y="152400"/>
            <a:ext cx="4198035" cy="4838699"/>
          </a:xfrm>
          <a:prstGeom prst="rect">
            <a:avLst/>
          </a:prstGeom>
          <a:noFill/>
          <a:ln>
            <a:noFill/>
          </a:ln>
        </p:spPr>
      </p:pic>
      <p:grpSp>
        <p:nvGrpSpPr>
          <p:cNvPr id="125" name="Google Shape;125;p26"/>
          <p:cNvGrpSpPr/>
          <p:nvPr/>
        </p:nvGrpSpPr>
        <p:grpSpPr>
          <a:xfrm>
            <a:off x="702150" y="675150"/>
            <a:ext cx="3321375" cy="3793200"/>
            <a:chOff x="356375" y="793525"/>
            <a:chExt cx="3321375" cy="3793200"/>
          </a:xfrm>
        </p:grpSpPr>
        <p:pic>
          <p:nvPicPr>
            <p:cNvPr id="126" name="Google Shape;126;p26"/>
            <p:cNvPicPr preferRelativeResize="0"/>
            <p:nvPr/>
          </p:nvPicPr>
          <p:blipFill>
            <a:blip r:embed="rId4">
              <a:alphaModFix/>
            </a:blip>
            <a:stretch>
              <a:fillRect/>
            </a:stretch>
          </p:blipFill>
          <p:spPr>
            <a:xfrm>
              <a:off x="356375" y="1746200"/>
              <a:ext cx="2840525" cy="2840525"/>
            </a:xfrm>
            <a:prstGeom prst="rect">
              <a:avLst/>
            </a:prstGeom>
            <a:noFill/>
            <a:ln>
              <a:noFill/>
            </a:ln>
          </p:spPr>
        </p:pic>
        <p:sp>
          <p:nvSpPr>
            <p:cNvPr id="127" name="Google Shape;127;p26"/>
            <p:cNvSpPr/>
            <p:nvPr/>
          </p:nvSpPr>
          <p:spPr>
            <a:xfrm>
              <a:off x="1581950" y="793525"/>
              <a:ext cx="2095800" cy="1056600"/>
            </a:xfrm>
            <a:prstGeom prst="wedgeEllipse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J</a:t>
              </a:r>
              <a:r>
                <a:rPr lang="en" sz="3000">
                  <a:latin typeface="Montserrat"/>
                  <a:ea typeface="Montserrat"/>
                  <a:cs typeface="Montserrat"/>
                  <a:sym typeface="Montserrat"/>
                </a:rPr>
                <a:t>oint ?</a:t>
              </a:r>
              <a:endParaRPr sz="3000">
                <a:latin typeface="Montserrat"/>
                <a:ea typeface="Montserrat"/>
                <a:cs typeface="Montserrat"/>
                <a:sym typeface="Montserra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aphicFrame>
        <p:nvGraphicFramePr>
          <p:cNvPr id="310" name="Google Shape;310;p44"/>
          <p:cNvGraphicFramePr/>
          <p:nvPr/>
        </p:nvGraphicFramePr>
        <p:xfrm>
          <a:off x="-25" y="630960"/>
          <a:ext cx="3000000" cy="3000000"/>
        </p:xfrm>
        <a:graphic>
          <a:graphicData uri="http://schemas.openxmlformats.org/drawingml/2006/table">
            <a:tbl>
              <a:tblPr>
                <a:noFill/>
                <a:tableStyleId>{8470B521-6109-49CB-9C9B-7C73D195EF95}</a:tableStyleId>
              </a:tblPr>
              <a:tblGrid>
                <a:gridCol w="1510225"/>
                <a:gridCol w="957300"/>
                <a:gridCol w="1088550"/>
                <a:gridCol w="1015850"/>
                <a:gridCol w="1143025"/>
                <a:gridCol w="1143025"/>
                <a:gridCol w="1143025"/>
                <a:gridCol w="1143025"/>
              </a:tblGrid>
              <a:tr h="570725">
                <a:tc>
                  <a:txBody>
                    <a:bodyPr/>
                    <a:lstStyle/>
                    <a:p>
                      <a:pPr indent="0" lvl="0" marL="0" rtl="0" algn="ctr">
                        <a:spcBef>
                          <a:spcPts val="0"/>
                        </a:spcBef>
                        <a:spcAft>
                          <a:spcPts val="0"/>
                        </a:spcAft>
                        <a:buNone/>
                      </a:pPr>
                      <a:r>
                        <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long-edge</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Wrong connection</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Missing part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No detect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Other</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Lack joint</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Total error</a:t>
                      </a:r>
                      <a:endParaRPr b="1" sz="1100">
                        <a:latin typeface="Montserrat"/>
                        <a:ea typeface="Montserrat"/>
                        <a:cs typeface="Montserrat"/>
                        <a:sym typeface="Montserrat"/>
                      </a:endParaRPr>
                    </a:p>
                  </a:txBody>
                  <a:tcPr marT="91425" marB="91425" marR="91425" marL="91425" anchor="ctr"/>
                </a:tc>
              </a:tr>
              <a:tr h="384625">
                <a:tc rowSpan="3">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ResNet50   </a:t>
                      </a:r>
                      <a:r>
                        <a:rPr b="1" lang="en" sz="1100">
                          <a:latin typeface="Montserrat"/>
                          <a:ea typeface="Montserrat"/>
                          <a:cs typeface="Montserrat"/>
                          <a:sym typeface="Montserrat"/>
                        </a:rPr>
                        <a:t>  </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358</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103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60</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540</a:t>
                      </a:r>
                      <a:endParaRPr b="1" sz="1100">
                        <a:solidFill>
                          <a:srgbClr val="FF0000"/>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372</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72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64</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516</a:t>
                      </a:r>
                      <a:endParaRPr b="1" sz="1100">
                        <a:solidFill>
                          <a:srgbClr val="FF0000"/>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320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119</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504</a:t>
                      </a:r>
                      <a:endParaRPr b="1" sz="1100">
                        <a:solidFill>
                          <a:srgbClr val="FF0000"/>
                        </a:solidFill>
                        <a:latin typeface="Montserrat"/>
                        <a:ea typeface="Montserrat"/>
                        <a:cs typeface="Montserrat"/>
                        <a:sym typeface="Montserrat"/>
                      </a:endParaRPr>
                    </a:p>
                  </a:txBody>
                  <a:tcPr marT="91425" marB="91425" marR="91425" marL="91425" anchor="ctr"/>
                </a:tc>
              </a:tr>
              <a:tr h="384625">
                <a:tc rowSpan="3">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S</a:t>
                      </a:r>
                      <a:r>
                        <a:rPr b="1" lang="en" sz="1100">
                          <a:solidFill>
                            <a:srgbClr val="00FF00"/>
                          </a:solidFill>
                          <a:latin typeface="Montserrat"/>
                          <a:ea typeface="Montserrat"/>
                          <a:cs typeface="Montserrat"/>
                          <a:sym typeface="Montserrat"/>
                        </a:rPr>
                        <a:t>hufflenet2k16w</a:t>
                      </a:r>
                      <a:endParaRPr b="1" sz="1100">
                        <a:solidFill>
                          <a:srgbClr val="00FF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297</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81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66</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476</a:t>
                      </a:r>
                      <a:endParaRPr b="1" sz="1100">
                        <a:solidFill>
                          <a:srgbClr val="00FF00"/>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280</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10</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73</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426</a:t>
                      </a:r>
                      <a:endParaRPr b="1" sz="1100">
                        <a:solidFill>
                          <a:srgbClr val="00FF00"/>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0000"/>
                          </a:solidFill>
                          <a:latin typeface="Montserrat"/>
                          <a:ea typeface="Montserrat"/>
                          <a:cs typeface="Montserrat"/>
                          <a:sym typeface="Montserrat"/>
                        </a:rPr>
                        <a:t>322</a:t>
                      </a:r>
                      <a:endParaRPr b="1" sz="1100">
                        <a:solidFill>
                          <a:srgbClr val="FF00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3</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92</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FF00"/>
                          </a:solidFill>
                          <a:latin typeface="Montserrat"/>
                          <a:ea typeface="Montserrat"/>
                          <a:cs typeface="Montserrat"/>
                          <a:sym typeface="Montserrat"/>
                        </a:rPr>
                        <a:t>469</a:t>
                      </a:r>
                      <a:endParaRPr b="1" sz="1100">
                        <a:solidFill>
                          <a:srgbClr val="00FF00"/>
                        </a:solidFill>
                        <a:latin typeface="Montserrat"/>
                        <a:ea typeface="Montserrat"/>
                        <a:cs typeface="Montserrat"/>
                        <a:sym typeface="Montserrat"/>
                      </a:endParaRPr>
                    </a:p>
                  </a:txBody>
                  <a:tcPr marT="91425" marB="91425" marR="91425" marL="91425" anchor="ctr"/>
                </a:tc>
              </a:tr>
              <a:tr h="384625">
                <a:tc rowSpan="3">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S</a:t>
                      </a:r>
                      <a:r>
                        <a:rPr b="1" lang="en" sz="1100">
                          <a:solidFill>
                            <a:srgbClr val="0000FF"/>
                          </a:solidFill>
                          <a:latin typeface="Montserrat"/>
                          <a:ea typeface="Montserrat"/>
                          <a:cs typeface="Montserrat"/>
                          <a:sym typeface="Montserrat"/>
                        </a:rPr>
                        <a:t>hufflenet2k30w</a:t>
                      </a:r>
                      <a:endParaRPr b="1" sz="1100">
                        <a:solidFill>
                          <a:srgbClr val="0000FF"/>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latin typeface="Montserrat"/>
                          <a:ea typeface="Montserrat"/>
                          <a:cs typeface="Montserrat"/>
                          <a:sym typeface="Montserrat"/>
                        </a:rPr>
                        <a:t>256px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251</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77</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35</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396</a:t>
                      </a:r>
                      <a:endParaRPr b="1" sz="1100">
                        <a:solidFill>
                          <a:srgbClr val="0000FF"/>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321px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222</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6</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60</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361</a:t>
                      </a:r>
                      <a:endParaRPr b="1" sz="1100">
                        <a:solidFill>
                          <a:srgbClr val="0000FF"/>
                        </a:solidFill>
                        <a:latin typeface="Montserrat"/>
                        <a:ea typeface="Montserrat"/>
                        <a:cs typeface="Montserrat"/>
                        <a:sym typeface="Montserrat"/>
                      </a:endParaRPr>
                    </a:p>
                  </a:txBody>
                  <a:tcPr marT="91425" marB="91425" marR="91425" marL="91425" anchor="ctr"/>
                </a:tc>
              </a:tr>
              <a:tr h="384625">
                <a:tc vMerge="1"/>
                <a:tc>
                  <a:txBody>
                    <a:bodyPr/>
                    <a:lstStyle/>
                    <a:p>
                      <a:pPr indent="0" lvl="0" marL="0" rtl="0" algn="ctr">
                        <a:spcBef>
                          <a:spcPts val="0"/>
                        </a:spcBef>
                        <a:spcAft>
                          <a:spcPts val="0"/>
                        </a:spcAft>
                        <a:buNone/>
                      </a:pPr>
                      <a:r>
                        <a:rPr b="1" lang="en" sz="1100">
                          <a:latin typeface="Montserrat"/>
                          <a:ea typeface="Montserrat"/>
                          <a:cs typeface="Montserrat"/>
                          <a:sym typeface="Montserrat"/>
                        </a:rPr>
                        <a:t>641px</a:t>
                      </a:r>
                      <a:endParaRPr b="1"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218</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29</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FF9900"/>
                          </a:solidFill>
                          <a:latin typeface="Montserrat"/>
                          <a:ea typeface="Montserrat"/>
                          <a:cs typeface="Montserrat"/>
                          <a:sym typeface="Montserrat"/>
                        </a:rPr>
                        <a:t>73</a:t>
                      </a:r>
                      <a:endParaRPr b="1" sz="1100">
                        <a:solidFill>
                          <a:srgbClr val="FF9900"/>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sz="1100">
                          <a:solidFill>
                            <a:srgbClr val="0000FF"/>
                          </a:solidFill>
                          <a:latin typeface="Montserrat"/>
                          <a:ea typeface="Montserrat"/>
                          <a:cs typeface="Montserrat"/>
                          <a:sym typeface="Montserrat"/>
                        </a:rPr>
                        <a:t>328</a:t>
                      </a:r>
                      <a:endParaRPr b="1" sz="1100">
                        <a:solidFill>
                          <a:srgbClr val="0000FF"/>
                        </a:solidFill>
                        <a:latin typeface="Montserrat"/>
                        <a:ea typeface="Montserrat"/>
                        <a:cs typeface="Montserrat"/>
                        <a:sym typeface="Montserrat"/>
                      </a:endParaRPr>
                    </a:p>
                  </a:txBody>
                  <a:tcPr marT="91425" marB="91425" marR="91425" marL="91425" anchor="ctr"/>
                </a:tc>
              </a:tr>
            </a:tbl>
          </a:graphicData>
        </a:graphic>
      </p:graphicFrame>
      <p:sp>
        <p:nvSpPr>
          <p:cNvPr id="311" name="Google Shape;311;p44"/>
          <p:cNvSpPr txBox="1"/>
          <p:nvPr/>
        </p:nvSpPr>
        <p:spPr>
          <a:xfrm>
            <a:off x="2692950" y="86450"/>
            <a:ext cx="4062900" cy="5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2000</a:t>
            </a:r>
            <a:r>
              <a:rPr lang="en" sz="2000">
                <a:latin typeface="Montserrat"/>
                <a:ea typeface="Montserrat"/>
                <a:cs typeface="Montserrat"/>
                <a:sym typeface="Montserrat"/>
              </a:rPr>
              <a:t> </a:t>
            </a:r>
            <a:r>
              <a:rPr lang="en" sz="2000">
                <a:latin typeface="Montserrat"/>
                <a:ea typeface="Montserrat"/>
                <a:cs typeface="Montserrat"/>
                <a:sym typeface="Montserrat"/>
              </a:rPr>
              <a:t>hình ảnh</a:t>
            </a:r>
            <a:r>
              <a:rPr lang="en" sz="2000">
                <a:latin typeface="Montserrat"/>
                <a:ea typeface="Montserrat"/>
                <a:cs typeface="Montserrat"/>
                <a:sym typeface="Montserrat"/>
              </a:rPr>
              <a:t> </a:t>
            </a:r>
            <a:r>
              <a:rPr lang="en" sz="2000">
                <a:latin typeface="Montserrat"/>
                <a:ea typeface="Montserrat"/>
                <a:cs typeface="Montserrat"/>
                <a:sym typeface="Montserrat"/>
              </a:rPr>
              <a:t>về thể thao</a:t>
            </a:r>
            <a:endParaRPr sz="2000">
              <a:latin typeface="Montserrat"/>
              <a:ea typeface="Montserrat"/>
              <a:cs typeface="Montserrat"/>
              <a:sym typeface="Montserrat"/>
            </a:endParaRPr>
          </a:p>
        </p:txBody>
      </p:sp>
      <p:sp>
        <p:nvSpPr>
          <p:cNvPr id="312" name="Google Shape;31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0" y="-5"/>
            <a:ext cx="9143999" cy="5228804"/>
          </a:xfrm>
          <a:prstGeom prst="rect">
            <a:avLst/>
          </a:prstGeom>
          <a:noFill/>
          <a:ln>
            <a:noFill/>
          </a:ln>
        </p:spPr>
      </p:pic>
      <p:sp>
        <p:nvSpPr>
          <p:cNvPr id="318" name="Google Shape;31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aphicFrame>
        <p:nvGraphicFramePr>
          <p:cNvPr id="323" name="Google Shape;323;p46"/>
          <p:cNvGraphicFramePr/>
          <p:nvPr/>
        </p:nvGraphicFramePr>
        <p:xfrm>
          <a:off x="50" y="955725"/>
          <a:ext cx="3000000" cy="3000000"/>
        </p:xfrm>
        <a:graphic>
          <a:graphicData uri="http://schemas.openxmlformats.org/drawingml/2006/table">
            <a:tbl>
              <a:tblPr>
                <a:noFill/>
                <a:tableStyleId>{8470B521-6109-49CB-9C9B-7C73D195EF95}</a:tableStyleId>
              </a:tblPr>
              <a:tblGrid>
                <a:gridCol w="2286000"/>
                <a:gridCol w="2286000"/>
                <a:gridCol w="2286000"/>
                <a:gridCol w="2286000"/>
              </a:tblGrid>
              <a:tr h="926875">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256px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321px</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
                          <a:latin typeface="Montserrat"/>
                          <a:ea typeface="Montserrat"/>
                          <a:cs typeface="Montserrat"/>
                          <a:sym typeface="Montserrat"/>
                        </a:rPr>
                        <a:t>641px</a:t>
                      </a:r>
                      <a:endParaRPr b="1">
                        <a:latin typeface="Montserrat"/>
                        <a:ea typeface="Montserrat"/>
                        <a:cs typeface="Montserrat"/>
                        <a:sym typeface="Montserrat"/>
                      </a:endParaRPr>
                    </a:p>
                  </a:txBody>
                  <a:tcPr marT="91425" marB="91425" marR="91425" marL="91425" anchor="ctr"/>
                </a:tc>
              </a:tr>
              <a:tr h="926875">
                <a:tc>
                  <a:txBody>
                    <a:bodyPr/>
                    <a:lstStyle/>
                    <a:p>
                      <a:pPr indent="0" lvl="0" marL="0" rtl="0" algn="ctr">
                        <a:spcBef>
                          <a:spcPts val="0"/>
                        </a:spcBef>
                        <a:spcAft>
                          <a:spcPts val="0"/>
                        </a:spcAft>
                        <a:buNone/>
                      </a:pPr>
                      <a:r>
                        <a:rPr b="1" lang="en">
                          <a:latin typeface="Montserrat"/>
                          <a:ea typeface="Montserrat"/>
                          <a:cs typeface="Montserrat"/>
                          <a:sym typeface="Montserrat"/>
                        </a:rPr>
                        <a:t>Resnet50</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119 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150 </a:t>
                      </a:r>
                      <a:r>
                        <a:rPr lang="en">
                          <a:latin typeface="Montserrat"/>
                          <a:ea typeface="Montserrat"/>
                          <a:cs typeface="Montserrat"/>
                          <a:sym typeface="Montserrat"/>
                        </a:rPr>
                        <a:t>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351 ms</a:t>
                      </a:r>
                      <a:endParaRPr>
                        <a:latin typeface="Montserrat"/>
                        <a:ea typeface="Montserrat"/>
                        <a:cs typeface="Montserrat"/>
                        <a:sym typeface="Montserrat"/>
                      </a:endParaRPr>
                    </a:p>
                  </a:txBody>
                  <a:tcPr marT="91425" marB="91425" marR="91425" marL="91425" anchor="ctr"/>
                </a:tc>
              </a:tr>
              <a:tr h="926875">
                <a:tc>
                  <a:txBody>
                    <a:bodyPr/>
                    <a:lstStyle/>
                    <a:p>
                      <a:pPr indent="0" lvl="0" marL="0" rtl="0" algn="ctr">
                        <a:spcBef>
                          <a:spcPts val="0"/>
                        </a:spcBef>
                        <a:spcAft>
                          <a:spcPts val="0"/>
                        </a:spcAft>
                        <a:buNone/>
                      </a:pPr>
                      <a:r>
                        <a:rPr b="1" lang="en">
                          <a:latin typeface="Montserrat"/>
                          <a:ea typeface="Montserrat"/>
                          <a:cs typeface="Montserrat"/>
                          <a:sym typeface="Montserrat"/>
                        </a:rPr>
                        <a:t>Shufflenetv2k16w</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46 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90 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187 ms</a:t>
                      </a:r>
                      <a:endParaRPr>
                        <a:latin typeface="Montserrat"/>
                        <a:ea typeface="Montserrat"/>
                        <a:cs typeface="Montserrat"/>
                        <a:sym typeface="Montserrat"/>
                      </a:endParaRPr>
                    </a:p>
                  </a:txBody>
                  <a:tcPr marT="91425" marB="91425" marR="91425" marL="91425" anchor="ctr"/>
                </a:tc>
              </a:tr>
              <a:tr h="926875">
                <a:tc>
                  <a:txBody>
                    <a:bodyPr/>
                    <a:lstStyle/>
                    <a:p>
                      <a:pPr indent="0" lvl="0" marL="0" rtl="0" algn="ctr">
                        <a:spcBef>
                          <a:spcPts val="0"/>
                        </a:spcBef>
                        <a:spcAft>
                          <a:spcPts val="0"/>
                        </a:spcAft>
                        <a:buNone/>
                      </a:pPr>
                      <a:r>
                        <a:rPr b="1" lang="en">
                          <a:latin typeface="Montserrat"/>
                          <a:ea typeface="Montserrat"/>
                          <a:cs typeface="Montserrat"/>
                          <a:sym typeface="Montserrat"/>
                        </a:rPr>
                        <a:t>Shufflenetv2k30w</a:t>
                      </a:r>
                      <a:endParaRPr b="1">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50 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111 ms</a:t>
                      </a:r>
                      <a:endParaRPr>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lang="en">
                          <a:latin typeface="Montserrat"/>
                          <a:ea typeface="Montserrat"/>
                          <a:cs typeface="Montserrat"/>
                          <a:sym typeface="Montserrat"/>
                        </a:rPr>
                        <a:t>140 ms</a:t>
                      </a:r>
                      <a:endParaRPr>
                        <a:latin typeface="Montserrat"/>
                        <a:ea typeface="Montserrat"/>
                        <a:cs typeface="Montserrat"/>
                        <a:sym typeface="Montserrat"/>
                      </a:endParaRPr>
                    </a:p>
                  </a:txBody>
                  <a:tcPr marT="91425" marB="91425" marR="91425" marL="91425" anchor="ctr"/>
                </a:tc>
              </a:tr>
            </a:tbl>
          </a:graphicData>
        </a:graphic>
      </p:graphicFrame>
      <p:sp>
        <p:nvSpPr>
          <p:cNvPr id="324" name="Google Shape;324;p46"/>
          <p:cNvSpPr txBox="1"/>
          <p:nvPr/>
        </p:nvSpPr>
        <p:spPr>
          <a:xfrm>
            <a:off x="1884300" y="130250"/>
            <a:ext cx="5375400" cy="5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Thời gian chạy một hình ảnh trên các model </a:t>
            </a:r>
            <a:br>
              <a:rPr b="1" lang="en" sz="1700">
                <a:latin typeface="Montserrat"/>
                <a:ea typeface="Montserrat"/>
                <a:cs typeface="Montserrat"/>
                <a:sym typeface="Montserrat"/>
              </a:rPr>
            </a:br>
            <a:r>
              <a:rPr b="1" lang="en" sz="1700">
                <a:latin typeface="Montserrat"/>
                <a:ea typeface="Montserrat"/>
                <a:cs typeface="Montserrat"/>
                <a:sym typeface="Montserrat"/>
              </a:rPr>
              <a:t>Tesla K80</a:t>
            </a:r>
            <a:endParaRPr b="1" sz="1700">
              <a:latin typeface="Montserrat"/>
              <a:ea typeface="Montserrat"/>
              <a:cs typeface="Montserrat"/>
              <a:sym typeface="Montserrat"/>
            </a:endParaRPr>
          </a:p>
        </p:txBody>
      </p:sp>
      <p:sp>
        <p:nvSpPr>
          <p:cNvPr id="325" name="Google Shape;32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331" name="Google Shape;331;p47"/>
          <p:cNvSpPr txBox="1"/>
          <p:nvPr/>
        </p:nvSpPr>
        <p:spPr>
          <a:xfrm>
            <a:off x="289200" y="258200"/>
            <a:ext cx="31089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Montserrat"/>
                <a:ea typeface="Montserrat"/>
                <a:cs typeface="Montserrat"/>
                <a:sym typeface="Montserrat"/>
              </a:rPr>
              <a:t> </a:t>
            </a:r>
            <a:r>
              <a:rPr b="1" lang="en" sz="4000">
                <a:latin typeface="Montserrat"/>
                <a:ea typeface="Montserrat"/>
                <a:cs typeface="Montserrat"/>
                <a:sym typeface="Montserrat"/>
              </a:rPr>
              <a:t>Kết Luận</a:t>
            </a:r>
            <a:endParaRPr b="1" sz="4000">
              <a:latin typeface="Montserrat"/>
              <a:ea typeface="Montserrat"/>
              <a:cs typeface="Montserrat"/>
              <a:sym typeface="Montserrat"/>
            </a:endParaRPr>
          </a:p>
        </p:txBody>
      </p:sp>
      <p:sp>
        <p:nvSpPr>
          <p:cNvPr id="332" name="Google Shape;332;p47"/>
          <p:cNvSpPr txBox="1"/>
          <p:nvPr/>
        </p:nvSpPr>
        <p:spPr>
          <a:xfrm>
            <a:off x="516425" y="1094800"/>
            <a:ext cx="8376300" cy="3356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Lỗi wrong connection và lack joint thì 256px nhỏ hơn 321px. Đôi khi là missing part.</a:t>
            </a:r>
            <a:endParaRPr sz="2000">
              <a:solidFill>
                <a:schemeClr val="dk1"/>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 Thời gian thì 256px nhanh hơn gần gấp đôi so với 321px.</a:t>
            </a:r>
            <a:endParaRPr sz="2000">
              <a:solidFill>
                <a:schemeClr val="dk1"/>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PifPaf thường sai ở lỗi wrong connection, missing part, ngoài ra ở bộ dự liệu MPII và COCO thì 256px và 321px tập trung vào lỗi other. </a:t>
            </a:r>
            <a:endParaRPr sz="2000">
              <a:solidFill>
                <a:schemeClr val="dk1"/>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 Ở môi trường thể thao thì PifPaf tập trung lỗi vào wrong connection (60-70% tổng số lỗi).</a:t>
            </a:r>
            <a:endParaRPr sz="20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338" name="Google Shape;338;p48"/>
          <p:cNvSpPr txBox="1"/>
          <p:nvPr/>
        </p:nvSpPr>
        <p:spPr>
          <a:xfrm>
            <a:off x="1675825" y="1809850"/>
            <a:ext cx="62976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4A86E8"/>
                </a:solidFill>
                <a:latin typeface="Montserrat"/>
                <a:ea typeface="Montserrat"/>
                <a:cs typeface="Montserrat"/>
                <a:sym typeface="Montserrat"/>
              </a:rPr>
              <a:t> Cảm ơn Thầy Cô </a:t>
            </a:r>
            <a:endParaRPr b="1" sz="4000">
              <a:solidFill>
                <a:srgbClr val="4A86E8"/>
              </a:solidFill>
              <a:latin typeface="Montserrat"/>
              <a:ea typeface="Montserrat"/>
              <a:cs typeface="Montserrat"/>
              <a:sym typeface="Montserrat"/>
            </a:endParaRPr>
          </a:p>
          <a:p>
            <a:pPr indent="0" lvl="0" marL="0" rtl="0" algn="ctr">
              <a:spcBef>
                <a:spcPts val="0"/>
              </a:spcBef>
              <a:spcAft>
                <a:spcPts val="0"/>
              </a:spcAft>
              <a:buNone/>
            </a:pPr>
            <a:r>
              <a:rPr b="1" lang="en" sz="4000">
                <a:solidFill>
                  <a:srgbClr val="4A86E8"/>
                </a:solidFill>
                <a:latin typeface="Montserrat"/>
                <a:ea typeface="Montserrat"/>
                <a:cs typeface="Montserrat"/>
                <a:sym typeface="Montserrat"/>
              </a:rPr>
              <a:t>đã lắng nghe!</a:t>
            </a:r>
            <a:endParaRPr sz="4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344" name="Google Shape;344;p49"/>
          <p:cNvPicPr preferRelativeResize="0"/>
          <p:nvPr/>
        </p:nvPicPr>
        <p:blipFill>
          <a:blip r:embed="rId3">
            <a:alphaModFix/>
          </a:blip>
          <a:stretch>
            <a:fillRect/>
          </a:stretch>
        </p:blipFill>
        <p:spPr>
          <a:xfrm>
            <a:off x="4061550" y="1001750"/>
            <a:ext cx="4710052" cy="3140024"/>
          </a:xfrm>
          <a:prstGeom prst="rect">
            <a:avLst/>
          </a:prstGeom>
          <a:noFill/>
          <a:ln>
            <a:noFill/>
          </a:ln>
        </p:spPr>
      </p:pic>
      <p:sp>
        <p:nvSpPr>
          <p:cNvPr id="345" name="Google Shape;345;p49"/>
          <p:cNvSpPr txBox="1"/>
          <p:nvPr/>
        </p:nvSpPr>
        <p:spPr>
          <a:xfrm>
            <a:off x="322650" y="616813"/>
            <a:ext cx="3738900" cy="39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1"/>
                </a:solidFill>
              </a:rPr>
              <a:t>Long-edge : 321px</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1"/>
                </a:solidFill>
              </a:rPr>
              <a:t>s = 321/max(height,width)</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800">
                <a:solidFill>
                  <a:schemeClr val="dk1"/>
                </a:solidFill>
              </a:rPr>
              <a:t>TH1: height &gt; width</a:t>
            </a:r>
            <a:endParaRPr b="1"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1"/>
                </a:solidFill>
              </a:rPr>
              <a:t>	height,width = 321,width x s</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800">
                <a:solidFill>
                  <a:schemeClr val="dk1"/>
                </a:solidFill>
              </a:rPr>
              <a:t>TH2: height &lt; width</a:t>
            </a:r>
            <a:endParaRPr b="1" sz="18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1"/>
                </a:solidFill>
              </a:rPr>
              <a:t>	height,width = height x s, 321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351" name="Google Shape;351;p50"/>
          <p:cNvSpPr txBox="1"/>
          <p:nvPr/>
        </p:nvSpPr>
        <p:spPr>
          <a:xfrm>
            <a:off x="2658450" y="225700"/>
            <a:ext cx="38271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Top Down </a:t>
            </a:r>
            <a:endParaRPr b="1" sz="3000"/>
          </a:p>
        </p:txBody>
      </p:sp>
      <p:sp>
        <p:nvSpPr>
          <p:cNvPr id="352" name="Google Shape;352;p50"/>
          <p:cNvSpPr txBox="1"/>
          <p:nvPr/>
        </p:nvSpPr>
        <p:spPr>
          <a:xfrm>
            <a:off x="526575" y="808675"/>
            <a:ext cx="7541400" cy="15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RMPE: Regional Multi-Person Pose Estimation </a:t>
            </a:r>
            <a:endParaRPr b="1"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RMPE là nghiên cứu của Hao-Shu Fang và cộng sự của mình, bài toán được đề xuất ở hội nghị ICCV2017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Tác giả cho rằng các phương pháp theo hướng tiếp cận Top down thường phụ thuộc vào độ chính xác nhận diện người.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Để giải quyết vấn đề này, tác giả đã đề xuất một kiến trúc mạng Region multi person pose estimation (RPME) để tạo điều kiện cho việc ước tính tư thế người trong một bouding box chưa chính xác </a:t>
            </a:r>
            <a:endParaRPr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400"/>
              </a:spcBef>
              <a:spcAft>
                <a:spcPts val="0"/>
              </a:spcAft>
              <a:buNone/>
            </a:pPr>
            <a:r>
              <a:t/>
            </a:r>
            <a:endParaRPr sz="12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358" name="Google Shape;358;p51"/>
          <p:cNvSpPr txBox="1"/>
          <p:nvPr/>
        </p:nvSpPr>
        <p:spPr>
          <a:xfrm>
            <a:off x="2658450" y="225700"/>
            <a:ext cx="38271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Top Down </a:t>
            </a:r>
            <a:endParaRPr b="1" sz="3000"/>
          </a:p>
        </p:txBody>
      </p:sp>
      <p:sp>
        <p:nvSpPr>
          <p:cNvPr id="359" name="Google Shape;359;p51"/>
          <p:cNvSpPr txBox="1"/>
          <p:nvPr/>
        </p:nvSpPr>
        <p:spPr>
          <a:xfrm>
            <a:off x="526575" y="808675"/>
            <a:ext cx="7541400" cy="15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Simple Baselines for Human Pose Estimation and Tracking </a:t>
            </a:r>
            <a:endParaRPr b="1" sz="1900">
              <a:solidFill>
                <a:schemeClr val="dk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Phương pháp này là nghiên cứu của Bin Xiao và cộng sự của mình, bài báo được đề xuất ở hội nghị ECCV2018 </a:t>
            </a:r>
            <a:endParaRPr sz="1900">
              <a:solidFill>
                <a:schemeClr val="dk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Trong những năm gần đây, Đã có những tiến bộ đáng kể về kết quả của bài toán ước lượng tư thế người, đồng thời thì độ phức tạp của thuật toán và các hệ thống cũng tăng theo, làm cho việc phân tích và so sánh các thuật toán và phương pháp trở nên khó khăn hơn. </a:t>
            </a:r>
            <a:endParaRPr sz="1900">
              <a:solidFill>
                <a:schemeClr val="dk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Để giải quyết vấn đề trên tác giả đã đề xuất một phương pháp đơn giản và hiệu quả hơn </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400"/>
              </a:spcBef>
              <a:spcAft>
                <a:spcPts val="0"/>
              </a:spcAft>
              <a:buNone/>
            </a:pPr>
            <a:r>
              <a:t/>
            </a:r>
            <a:endParaRPr sz="1200">
              <a:solidFill>
                <a:schemeClr val="dk1"/>
              </a:solidFill>
            </a:endParaRPr>
          </a:p>
          <a:p>
            <a:pPr indent="0" lvl="0" marL="0" rtl="0" algn="l">
              <a:lnSpc>
                <a:spcPct val="115000"/>
              </a:lnSpc>
              <a:spcBef>
                <a:spcPts val="14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365" name="Google Shape;365;p52"/>
          <p:cNvSpPr txBox="1"/>
          <p:nvPr/>
        </p:nvSpPr>
        <p:spPr>
          <a:xfrm>
            <a:off x="2658450" y="225700"/>
            <a:ext cx="38271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 Bottom Up</a:t>
            </a:r>
            <a:endParaRPr b="1" sz="3000"/>
          </a:p>
        </p:txBody>
      </p:sp>
      <p:sp>
        <p:nvSpPr>
          <p:cNvPr id="366" name="Google Shape;366;p52"/>
          <p:cNvSpPr txBox="1"/>
          <p:nvPr/>
        </p:nvSpPr>
        <p:spPr>
          <a:xfrm>
            <a:off x="630000" y="902700"/>
            <a:ext cx="8105400" cy="39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PersonLab: Person Pose Estimation and Instance Segmentation with Bottom- up, Part-Based, Geometric Embeding Model.</a:t>
            </a:r>
            <a:endParaRPr b="1" sz="1900">
              <a:solidFill>
                <a:schemeClr val="dk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PersonLab là nghiên cứu của George Papandreou và cộng sự của mình, bài báo được đề xuất ở hội nghị ECCV2018 .</a:t>
            </a:r>
            <a:endParaRPr sz="1900">
              <a:solidFill>
                <a:schemeClr val="dk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Tác giả đã đề xuất mô hình PersonLab để giải quyết hai vấn đề là sementic-level reasoning và object-part association bằng cách sử dụng mô hình part-based. </a:t>
            </a:r>
            <a:endParaRPr sz="1900">
              <a:solidFill>
                <a:schemeClr val="dk1"/>
              </a:solidFill>
              <a:latin typeface="Montserrat"/>
              <a:ea typeface="Montserrat"/>
              <a:cs typeface="Montserrat"/>
              <a:sym typeface="Montserrat"/>
            </a:endParaRPr>
          </a:p>
          <a:p>
            <a:pPr indent="-298450" lvl="4" marL="22860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53"/>
          <p:cNvSpPr txBox="1"/>
          <p:nvPr/>
        </p:nvSpPr>
        <p:spPr>
          <a:xfrm>
            <a:off x="4774100" y="912075"/>
            <a:ext cx="36579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Tham số</a:t>
            </a:r>
            <a:endParaRPr b="1" sz="3000"/>
          </a:p>
        </p:txBody>
      </p:sp>
      <p:pic>
        <p:nvPicPr>
          <p:cNvPr id="373" name="Google Shape;373;p53"/>
          <p:cNvPicPr preferRelativeResize="0"/>
          <p:nvPr/>
        </p:nvPicPr>
        <p:blipFill>
          <a:blip r:embed="rId3">
            <a:alphaModFix/>
          </a:blip>
          <a:stretch>
            <a:fillRect/>
          </a:stretch>
        </p:blipFill>
        <p:spPr>
          <a:xfrm>
            <a:off x="0" y="2153350"/>
            <a:ext cx="4819650" cy="1714500"/>
          </a:xfrm>
          <a:prstGeom prst="rect">
            <a:avLst/>
          </a:prstGeom>
          <a:noFill/>
          <a:ln>
            <a:noFill/>
          </a:ln>
        </p:spPr>
      </p:pic>
      <p:pic>
        <p:nvPicPr>
          <p:cNvPr id="374" name="Google Shape;374;p53"/>
          <p:cNvPicPr preferRelativeResize="0"/>
          <p:nvPr/>
        </p:nvPicPr>
        <p:blipFill>
          <a:blip r:embed="rId4">
            <a:alphaModFix/>
          </a:blip>
          <a:stretch>
            <a:fillRect/>
          </a:stretch>
        </p:blipFill>
        <p:spPr>
          <a:xfrm>
            <a:off x="4819650" y="1854350"/>
            <a:ext cx="4019549" cy="2123762"/>
          </a:xfrm>
          <a:prstGeom prst="rect">
            <a:avLst/>
          </a:prstGeom>
          <a:noFill/>
          <a:ln>
            <a:noFill/>
          </a:ln>
        </p:spPr>
      </p:pic>
      <p:sp>
        <p:nvSpPr>
          <p:cNvPr id="375" name="Google Shape;375;p53"/>
          <p:cNvSpPr txBox="1"/>
          <p:nvPr/>
        </p:nvSpPr>
        <p:spPr>
          <a:xfrm>
            <a:off x="525850" y="912075"/>
            <a:ext cx="36579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 Loss function</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a:blip r:embed="rId3">
            <a:alphaModFix/>
          </a:blip>
          <a:stretch>
            <a:fillRect/>
          </a:stretch>
        </p:blipFill>
        <p:spPr>
          <a:xfrm>
            <a:off x="4744450" y="886488"/>
            <a:ext cx="4399560" cy="2935362"/>
          </a:xfrm>
          <a:prstGeom prst="rect">
            <a:avLst/>
          </a:prstGeom>
          <a:noFill/>
          <a:ln>
            <a:noFill/>
          </a:ln>
        </p:spPr>
      </p:pic>
      <p:sp>
        <p:nvSpPr>
          <p:cNvPr id="133" name="Google Shape;13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134" name="Google Shape;134;p27"/>
          <p:cNvPicPr preferRelativeResize="0"/>
          <p:nvPr/>
        </p:nvPicPr>
        <p:blipFill>
          <a:blip r:embed="rId4">
            <a:alphaModFix/>
          </a:blip>
          <a:stretch>
            <a:fillRect/>
          </a:stretch>
        </p:blipFill>
        <p:spPr>
          <a:xfrm>
            <a:off x="0" y="886500"/>
            <a:ext cx="4399550" cy="2935327"/>
          </a:xfrm>
          <a:prstGeom prst="rect">
            <a:avLst/>
          </a:prstGeom>
          <a:noFill/>
          <a:ln>
            <a:noFill/>
          </a:ln>
        </p:spPr>
      </p:pic>
      <p:sp>
        <p:nvSpPr>
          <p:cNvPr id="135" name="Google Shape;135;p27"/>
          <p:cNvSpPr txBox="1"/>
          <p:nvPr/>
        </p:nvSpPr>
        <p:spPr>
          <a:xfrm>
            <a:off x="1272925" y="4203575"/>
            <a:ext cx="1853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 </a:t>
            </a:r>
            <a:r>
              <a:rPr b="1" lang="en" sz="2000">
                <a:latin typeface="Montserrat"/>
                <a:ea typeface="Montserrat"/>
                <a:cs typeface="Montserrat"/>
                <a:sym typeface="Montserrat"/>
              </a:rPr>
              <a:t>Input</a:t>
            </a:r>
            <a:r>
              <a:rPr b="1" lang="en" sz="2000"/>
              <a:t> </a:t>
            </a:r>
            <a:endParaRPr b="1" sz="2000"/>
          </a:p>
        </p:txBody>
      </p:sp>
      <p:sp>
        <p:nvSpPr>
          <p:cNvPr id="136" name="Google Shape;136;p27"/>
          <p:cNvSpPr txBox="1"/>
          <p:nvPr/>
        </p:nvSpPr>
        <p:spPr>
          <a:xfrm>
            <a:off x="6195725" y="4149625"/>
            <a:ext cx="1497000" cy="51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Output</a:t>
            </a:r>
            <a:endParaRPr b="1" sz="2000">
              <a:latin typeface="Montserrat"/>
              <a:ea typeface="Montserrat"/>
              <a:cs typeface="Montserrat"/>
              <a:sym typeface="Montserrat"/>
            </a:endParaRPr>
          </a:p>
        </p:txBody>
      </p:sp>
      <p:sp>
        <p:nvSpPr>
          <p:cNvPr id="137" name="Google Shape;137;p27"/>
          <p:cNvSpPr txBox="1"/>
          <p:nvPr/>
        </p:nvSpPr>
        <p:spPr>
          <a:xfrm>
            <a:off x="75200" y="4676725"/>
            <a:ext cx="2990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Nguồn:  </a:t>
            </a:r>
            <a:r>
              <a:rPr lang="en" sz="1500">
                <a:latin typeface="Montserrat"/>
                <a:ea typeface="Montserrat"/>
                <a:cs typeface="Montserrat"/>
                <a:sym typeface="Montserrat"/>
              </a:rPr>
              <a:t>PifPaf</a:t>
            </a:r>
            <a:endParaRPr sz="15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4"/>
          <p:cNvSpPr txBox="1"/>
          <p:nvPr/>
        </p:nvSpPr>
        <p:spPr>
          <a:xfrm>
            <a:off x="838950" y="253875"/>
            <a:ext cx="74661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Towards Accurate Multi person Pose Estimation in the Wild </a:t>
            </a:r>
            <a:endParaRPr b="1" sz="17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500">
                <a:solidFill>
                  <a:schemeClr val="dk1"/>
                </a:solidFill>
                <a:latin typeface="Montserrat"/>
                <a:ea typeface="Montserrat"/>
                <a:cs typeface="Montserrat"/>
                <a:sym typeface="Montserrat"/>
              </a:rPr>
              <a:t>G. Papandreou, T. Zhu, N. Kanazawa, A. Toshev, J. Tompson, C. Bregler, and K. Murphy , In CVPR 2017</a:t>
            </a:r>
            <a:br>
              <a:rPr lang="en" sz="900">
                <a:solidFill>
                  <a:schemeClr val="dk1"/>
                </a:solidFill>
              </a:rPr>
            </a:b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br>
              <a:rPr lang="en" sz="1200">
                <a:solidFill>
                  <a:schemeClr val="dk1"/>
                </a:solidFill>
              </a:rPr>
            </a:b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pic>
        <p:nvPicPr>
          <p:cNvPr id="382" name="Google Shape;382;p54"/>
          <p:cNvPicPr preferRelativeResize="0"/>
          <p:nvPr/>
        </p:nvPicPr>
        <p:blipFill>
          <a:blip r:embed="rId3">
            <a:alphaModFix/>
          </a:blip>
          <a:stretch>
            <a:fillRect/>
          </a:stretch>
        </p:blipFill>
        <p:spPr>
          <a:xfrm>
            <a:off x="1985425" y="1203550"/>
            <a:ext cx="5173162" cy="3616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5025151" y="2809498"/>
            <a:ext cx="4118850" cy="2334026"/>
          </a:xfrm>
          <a:prstGeom prst="rect">
            <a:avLst/>
          </a:prstGeom>
          <a:noFill/>
          <a:ln>
            <a:noFill/>
          </a:ln>
        </p:spPr>
      </p:pic>
      <p:sp>
        <p:nvSpPr>
          <p:cNvPr id="143" name="Google Shape;14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144" name="Google Shape;144;p28"/>
          <p:cNvPicPr preferRelativeResize="0"/>
          <p:nvPr/>
        </p:nvPicPr>
        <p:blipFill>
          <a:blip r:embed="rId4">
            <a:alphaModFix/>
          </a:blip>
          <a:stretch>
            <a:fillRect/>
          </a:stretch>
        </p:blipFill>
        <p:spPr>
          <a:xfrm>
            <a:off x="5025150" y="0"/>
            <a:ext cx="4118849" cy="2688676"/>
          </a:xfrm>
          <a:prstGeom prst="rect">
            <a:avLst/>
          </a:prstGeom>
          <a:noFill/>
          <a:ln>
            <a:noFill/>
          </a:ln>
        </p:spPr>
      </p:pic>
      <p:grpSp>
        <p:nvGrpSpPr>
          <p:cNvPr id="145" name="Google Shape;145;p28"/>
          <p:cNvGrpSpPr/>
          <p:nvPr/>
        </p:nvGrpSpPr>
        <p:grpSpPr>
          <a:xfrm>
            <a:off x="413725" y="627325"/>
            <a:ext cx="4372176" cy="1434031"/>
            <a:chOff x="379785" y="493634"/>
            <a:chExt cx="4182300" cy="1337466"/>
          </a:xfrm>
        </p:grpSpPr>
        <p:sp>
          <p:nvSpPr>
            <p:cNvPr id="146" name="Google Shape;146;p28"/>
            <p:cNvSpPr txBox="1"/>
            <p:nvPr/>
          </p:nvSpPr>
          <p:spPr>
            <a:xfrm>
              <a:off x="379785" y="493634"/>
              <a:ext cx="41823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Đa dạng tỉ lệ người</a:t>
              </a:r>
              <a:endParaRPr b="1" sz="3000">
                <a:latin typeface="Montserrat"/>
                <a:ea typeface="Montserrat"/>
                <a:cs typeface="Montserrat"/>
                <a:sym typeface="Montserrat"/>
              </a:endParaRPr>
            </a:p>
          </p:txBody>
        </p:sp>
        <p:sp>
          <p:nvSpPr>
            <p:cNvPr id="147" name="Google Shape;147;p28"/>
            <p:cNvSpPr txBox="1"/>
            <p:nvPr/>
          </p:nvSpPr>
          <p:spPr>
            <a:xfrm>
              <a:off x="797800" y="1046000"/>
              <a:ext cx="3405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Gặp khó khăn trong giai đoạn ước lượng joint</a:t>
              </a:r>
              <a:endParaRPr sz="2000">
                <a:latin typeface="Montserrat"/>
                <a:ea typeface="Montserrat"/>
                <a:cs typeface="Montserrat"/>
                <a:sym typeface="Montserrat"/>
              </a:endParaRPr>
            </a:p>
          </p:txBody>
        </p:sp>
      </p:grpSp>
      <p:grpSp>
        <p:nvGrpSpPr>
          <p:cNvPr id="148" name="Google Shape;148;p28"/>
          <p:cNvGrpSpPr/>
          <p:nvPr/>
        </p:nvGrpSpPr>
        <p:grpSpPr>
          <a:xfrm>
            <a:off x="932000" y="3057588"/>
            <a:ext cx="3640000" cy="1605635"/>
            <a:chOff x="932000" y="3347738"/>
            <a:chExt cx="3640000" cy="1605635"/>
          </a:xfrm>
        </p:grpSpPr>
        <p:sp>
          <p:nvSpPr>
            <p:cNvPr id="149" name="Google Shape;149;p28"/>
            <p:cNvSpPr txBox="1"/>
            <p:nvPr/>
          </p:nvSpPr>
          <p:spPr>
            <a:xfrm>
              <a:off x="932000" y="3347738"/>
              <a:ext cx="3450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Che khuất</a:t>
              </a:r>
              <a:endParaRPr b="1" sz="3000"/>
            </a:p>
          </p:txBody>
        </p:sp>
        <p:sp>
          <p:nvSpPr>
            <p:cNvPr id="150" name="Google Shape;150;p28"/>
            <p:cNvSpPr txBox="1"/>
            <p:nvPr/>
          </p:nvSpPr>
          <p:spPr>
            <a:xfrm>
              <a:off x="1011600" y="3918073"/>
              <a:ext cx="3560400" cy="10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Dễ tạo ra liên kết sai và nhầm joint với nhau trên một người</a:t>
              </a:r>
              <a:endParaRPr sz="2000">
                <a:latin typeface="Montserrat"/>
                <a:ea typeface="Montserrat"/>
                <a:cs typeface="Montserrat"/>
                <a:sym typeface="Montserrat"/>
              </a:endParaRPr>
            </a:p>
          </p:txBody>
        </p:sp>
      </p:grpSp>
      <p:sp>
        <p:nvSpPr>
          <p:cNvPr id="151" name="Google Shape;151;p28"/>
          <p:cNvSpPr txBox="1"/>
          <p:nvPr/>
        </p:nvSpPr>
        <p:spPr>
          <a:xfrm>
            <a:off x="75200" y="4676725"/>
            <a:ext cx="2990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Nguồn: facebook và internet</a:t>
            </a:r>
            <a:endParaRPr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blip>
          <a:stretch>
            <a:fillRect/>
          </a:stretch>
        </p:blipFill>
        <p:spPr>
          <a:xfrm>
            <a:off x="25" y="1941450"/>
            <a:ext cx="9144001" cy="3024313"/>
          </a:xfrm>
          <a:prstGeom prst="rect">
            <a:avLst/>
          </a:prstGeom>
          <a:noFill/>
          <a:ln>
            <a:noFill/>
          </a:ln>
        </p:spPr>
      </p:pic>
      <p:sp>
        <p:nvSpPr>
          <p:cNvPr id="157" name="Google Shape;157;p29"/>
          <p:cNvSpPr txBox="1"/>
          <p:nvPr/>
        </p:nvSpPr>
        <p:spPr>
          <a:xfrm>
            <a:off x="3203850" y="186675"/>
            <a:ext cx="2736300" cy="6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Top Down</a:t>
            </a:r>
            <a:endParaRPr b="1" sz="3000">
              <a:latin typeface="Montserrat"/>
              <a:ea typeface="Montserrat"/>
              <a:cs typeface="Montserrat"/>
              <a:sym typeface="Montserrat"/>
            </a:endParaRPr>
          </a:p>
        </p:txBody>
      </p:sp>
      <p:grpSp>
        <p:nvGrpSpPr>
          <p:cNvPr id="158" name="Google Shape;158;p29"/>
          <p:cNvGrpSpPr/>
          <p:nvPr/>
        </p:nvGrpSpPr>
        <p:grpSpPr>
          <a:xfrm>
            <a:off x="531050" y="1064275"/>
            <a:ext cx="8081925" cy="673675"/>
            <a:chOff x="414925" y="1296675"/>
            <a:chExt cx="8081925" cy="673675"/>
          </a:xfrm>
        </p:grpSpPr>
        <p:sp>
          <p:nvSpPr>
            <p:cNvPr id="159" name="Google Shape;159;p29"/>
            <p:cNvSpPr/>
            <p:nvPr/>
          </p:nvSpPr>
          <p:spPr>
            <a:xfrm>
              <a:off x="414925"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Image</a:t>
              </a:r>
              <a:endParaRPr>
                <a:latin typeface="Montserrat"/>
                <a:ea typeface="Montserrat"/>
                <a:cs typeface="Montserrat"/>
                <a:sym typeface="Montserrat"/>
              </a:endParaRPr>
            </a:p>
          </p:txBody>
        </p:sp>
        <p:sp>
          <p:nvSpPr>
            <p:cNvPr id="160" name="Google Shape;160;p29"/>
            <p:cNvSpPr/>
            <p:nvPr/>
          </p:nvSpPr>
          <p:spPr>
            <a:xfrm>
              <a:off x="2050688"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Human</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detection</a:t>
              </a:r>
              <a:endParaRPr>
                <a:latin typeface="Montserrat"/>
                <a:ea typeface="Montserrat"/>
                <a:cs typeface="Montserrat"/>
                <a:sym typeface="Montserrat"/>
              </a:endParaRPr>
            </a:p>
          </p:txBody>
        </p:sp>
        <p:sp>
          <p:nvSpPr>
            <p:cNvPr id="161" name="Google Shape;161;p29"/>
            <p:cNvSpPr/>
            <p:nvPr/>
          </p:nvSpPr>
          <p:spPr>
            <a:xfrm>
              <a:off x="3662375" y="1347850"/>
              <a:ext cx="15276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Keypoint </a:t>
              </a:r>
              <a:r>
                <a:rPr lang="en">
                  <a:latin typeface="Montserrat"/>
                  <a:ea typeface="Montserrat"/>
                  <a:cs typeface="Montserrat"/>
                  <a:sym typeface="Montserrat"/>
                </a:rPr>
                <a:t>estimation for detected box</a:t>
              </a:r>
              <a:endParaRPr>
                <a:latin typeface="Montserrat"/>
                <a:ea typeface="Montserrat"/>
                <a:cs typeface="Montserrat"/>
                <a:sym typeface="Montserrat"/>
              </a:endParaRPr>
            </a:p>
          </p:txBody>
        </p:sp>
        <p:sp>
          <p:nvSpPr>
            <p:cNvPr id="162" name="Google Shape;162;p29"/>
            <p:cNvSpPr/>
            <p:nvPr/>
          </p:nvSpPr>
          <p:spPr>
            <a:xfrm>
              <a:off x="5612125" y="1347850"/>
              <a:ext cx="12390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Post processing</a:t>
              </a:r>
              <a:endParaRPr>
                <a:latin typeface="Montserrat"/>
                <a:ea typeface="Montserrat"/>
                <a:cs typeface="Montserrat"/>
                <a:sym typeface="Montserrat"/>
              </a:endParaRPr>
            </a:p>
          </p:txBody>
        </p:sp>
        <p:sp>
          <p:nvSpPr>
            <p:cNvPr id="163" name="Google Shape;163;p29"/>
            <p:cNvSpPr/>
            <p:nvPr/>
          </p:nvSpPr>
          <p:spPr>
            <a:xfrm>
              <a:off x="7355650" y="1322250"/>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Result</a:t>
              </a:r>
              <a:endParaRPr>
                <a:latin typeface="Montserrat"/>
                <a:ea typeface="Montserrat"/>
                <a:cs typeface="Montserrat"/>
                <a:sym typeface="Montserrat"/>
              </a:endParaRPr>
            </a:p>
          </p:txBody>
        </p:sp>
        <p:sp>
          <p:nvSpPr>
            <p:cNvPr id="164" name="Google Shape;164;p29"/>
            <p:cNvSpPr/>
            <p:nvPr/>
          </p:nvSpPr>
          <p:spPr>
            <a:xfrm>
              <a:off x="1661513" y="1557838"/>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3297288" y="1557850"/>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5260738" y="1557850"/>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6932813" y="1506675"/>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169" name="Google Shape;169;p29"/>
          <p:cNvSpPr txBox="1"/>
          <p:nvPr/>
        </p:nvSpPr>
        <p:spPr>
          <a:xfrm>
            <a:off x="122200" y="449572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Nguồn:  </a:t>
            </a:r>
            <a:r>
              <a:rPr lang="en" sz="1500">
                <a:latin typeface="Montserrat"/>
                <a:ea typeface="Montserrat"/>
                <a:cs typeface="Montserrat"/>
                <a:sym typeface="Montserrat"/>
              </a:rPr>
              <a:t>bài bào Deep Learning Based 2D Human Pose Estimation: A survey</a:t>
            </a:r>
            <a:endParaRPr sz="15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175" name="Google Shape;175;p30"/>
          <p:cNvSpPr txBox="1"/>
          <p:nvPr/>
        </p:nvSpPr>
        <p:spPr>
          <a:xfrm>
            <a:off x="3203850" y="247200"/>
            <a:ext cx="2736300" cy="6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Bottom Up</a:t>
            </a:r>
            <a:endParaRPr b="1" sz="3000">
              <a:latin typeface="Montserrat"/>
              <a:ea typeface="Montserrat"/>
              <a:cs typeface="Montserrat"/>
              <a:sym typeface="Montserrat"/>
            </a:endParaRPr>
          </a:p>
        </p:txBody>
      </p:sp>
      <p:pic>
        <p:nvPicPr>
          <p:cNvPr id="176" name="Google Shape;176;p30"/>
          <p:cNvPicPr preferRelativeResize="0"/>
          <p:nvPr/>
        </p:nvPicPr>
        <p:blipFill>
          <a:blip r:embed="rId3">
            <a:alphaModFix/>
          </a:blip>
          <a:stretch>
            <a:fillRect/>
          </a:stretch>
        </p:blipFill>
        <p:spPr>
          <a:xfrm>
            <a:off x="0" y="2218561"/>
            <a:ext cx="9144002" cy="2404651"/>
          </a:xfrm>
          <a:prstGeom prst="rect">
            <a:avLst/>
          </a:prstGeom>
          <a:noFill/>
          <a:ln>
            <a:noFill/>
          </a:ln>
        </p:spPr>
      </p:pic>
      <p:grpSp>
        <p:nvGrpSpPr>
          <p:cNvPr id="177" name="Google Shape;177;p30"/>
          <p:cNvGrpSpPr/>
          <p:nvPr/>
        </p:nvGrpSpPr>
        <p:grpSpPr>
          <a:xfrm>
            <a:off x="729850" y="1258663"/>
            <a:ext cx="7684300" cy="622513"/>
            <a:chOff x="414925" y="1296675"/>
            <a:chExt cx="7684300" cy="622513"/>
          </a:xfrm>
        </p:grpSpPr>
        <p:sp>
          <p:nvSpPr>
            <p:cNvPr id="178" name="Google Shape;178;p30"/>
            <p:cNvSpPr/>
            <p:nvPr/>
          </p:nvSpPr>
          <p:spPr>
            <a:xfrm>
              <a:off x="414925"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I</a:t>
              </a:r>
              <a:r>
                <a:rPr lang="en">
                  <a:latin typeface="Montserrat"/>
                  <a:ea typeface="Montserrat"/>
                  <a:cs typeface="Montserrat"/>
                  <a:sym typeface="Montserrat"/>
                </a:rPr>
                <a:t>mage</a:t>
              </a:r>
              <a:endParaRPr>
                <a:latin typeface="Montserrat"/>
                <a:ea typeface="Montserrat"/>
                <a:cs typeface="Montserrat"/>
                <a:sym typeface="Montserrat"/>
              </a:endParaRPr>
            </a:p>
          </p:txBody>
        </p:sp>
        <p:sp>
          <p:nvSpPr>
            <p:cNvPr id="179" name="Google Shape;179;p30"/>
            <p:cNvSpPr/>
            <p:nvPr/>
          </p:nvSpPr>
          <p:spPr>
            <a:xfrm>
              <a:off x="2050688"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Keypoint</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detection</a:t>
              </a:r>
              <a:endParaRPr>
                <a:latin typeface="Montserrat"/>
                <a:ea typeface="Montserrat"/>
                <a:cs typeface="Montserrat"/>
                <a:sym typeface="Montserrat"/>
              </a:endParaRPr>
            </a:p>
          </p:txBody>
        </p:sp>
        <p:sp>
          <p:nvSpPr>
            <p:cNvPr id="180" name="Google Shape;180;p30"/>
            <p:cNvSpPr/>
            <p:nvPr/>
          </p:nvSpPr>
          <p:spPr>
            <a:xfrm>
              <a:off x="3686463"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K</a:t>
              </a:r>
              <a:r>
                <a:rPr lang="en">
                  <a:latin typeface="Montserrat"/>
                  <a:ea typeface="Montserrat"/>
                  <a:cs typeface="Montserrat"/>
                  <a:sym typeface="Montserrat"/>
                </a:rPr>
                <a:t>eypoint</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grouping </a:t>
              </a:r>
              <a:endParaRPr>
                <a:latin typeface="Montserrat"/>
                <a:ea typeface="Montserrat"/>
                <a:cs typeface="Montserrat"/>
                <a:sym typeface="Montserrat"/>
              </a:endParaRPr>
            </a:p>
          </p:txBody>
        </p:sp>
        <p:sp>
          <p:nvSpPr>
            <p:cNvPr id="181" name="Google Shape;181;p30"/>
            <p:cNvSpPr/>
            <p:nvPr/>
          </p:nvSpPr>
          <p:spPr>
            <a:xfrm>
              <a:off x="5343600" y="1296688"/>
              <a:ext cx="12387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Post processing</a:t>
              </a:r>
              <a:endParaRPr>
                <a:latin typeface="Montserrat"/>
                <a:ea typeface="Montserrat"/>
                <a:cs typeface="Montserrat"/>
                <a:sym typeface="Montserrat"/>
              </a:endParaRPr>
            </a:p>
          </p:txBody>
        </p:sp>
        <p:sp>
          <p:nvSpPr>
            <p:cNvPr id="182" name="Google Shape;182;p30"/>
            <p:cNvSpPr/>
            <p:nvPr/>
          </p:nvSpPr>
          <p:spPr>
            <a:xfrm>
              <a:off x="6958025" y="1296675"/>
              <a:ext cx="1141200" cy="6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Result</a:t>
              </a:r>
              <a:endParaRPr>
                <a:latin typeface="Montserrat"/>
                <a:ea typeface="Montserrat"/>
                <a:cs typeface="Montserrat"/>
                <a:sym typeface="Montserrat"/>
              </a:endParaRPr>
            </a:p>
          </p:txBody>
        </p:sp>
        <p:sp>
          <p:nvSpPr>
            <p:cNvPr id="183" name="Google Shape;183;p30"/>
            <p:cNvSpPr/>
            <p:nvPr/>
          </p:nvSpPr>
          <p:spPr>
            <a:xfrm>
              <a:off x="1661513" y="1557838"/>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3333600" y="1547375"/>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4943725" y="1547375"/>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6641475" y="1506675"/>
              <a:ext cx="283800" cy="20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0"/>
          <p:cNvSpPr txBox="1"/>
          <p:nvPr/>
        </p:nvSpPr>
        <p:spPr>
          <a:xfrm>
            <a:off x="122200" y="449572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Nguồn:  bài bào Deep Learning Based 2D Human Pose Estimation: A survey</a:t>
            </a:r>
            <a:endParaRPr sz="15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A86E8"/>
                </a:solidFill>
                <a:latin typeface="Montserrat"/>
                <a:ea typeface="Montserrat"/>
                <a:cs typeface="Montserrat"/>
                <a:sym typeface="Montserrat"/>
              </a:rPr>
              <a:t>PHƯƠNG PHÁP PifPaf</a:t>
            </a:r>
            <a:endParaRPr b="1">
              <a:solidFill>
                <a:srgbClr val="4A86E8"/>
              </a:solidFill>
              <a:latin typeface="Montserrat"/>
              <a:ea typeface="Montserrat"/>
              <a:cs typeface="Montserrat"/>
              <a:sym typeface="Montserrat"/>
            </a:endParaRPr>
          </a:p>
          <a:p>
            <a:pPr indent="0" lvl="0" marL="0" rtl="0" algn="ctr">
              <a:spcBef>
                <a:spcPts val="0"/>
              </a:spcBef>
              <a:spcAft>
                <a:spcPts val="0"/>
              </a:spcAft>
              <a:buNone/>
            </a:pPr>
            <a:r>
              <a:rPr lang="en" sz="2700">
                <a:latin typeface="Montserrat"/>
                <a:ea typeface="Montserrat"/>
                <a:cs typeface="Montserrat"/>
                <a:sym typeface="Montserrat"/>
              </a:rPr>
              <a:t>“PifPaf: Composite Fields For Human Pose Estimation”</a:t>
            </a:r>
            <a:endParaRPr sz="2700">
              <a:latin typeface="Montserrat"/>
              <a:ea typeface="Montserrat"/>
              <a:cs typeface="Montserrat"/>
              <a:sym typeface="Montserrat"/>
            </a:endParaRPr>
          </a:p>
          <a:p>
            <a:pPr indent="0" lvl="0" marL="0" rtl="0" algn="ctr">
              <a:spcBef>
                <a:spcPts val="0"/>
              </a:spcBef>
              <a:spcAft>
                <a:spcPts val="0"/>
              </a:spcAft>
              <a:buClr>
                <a:schemeClr val="dk1"/>
              </a:buClr>
              <a:buSzPts val="5200"/>
              <a:buFont typeface="Arial"/>
              <a:buNone/>
            </a:pPr>
            <a:r>
              <a:rPr lang="en" sz="1700">
                <a:latin typeface="Montserrat"/>
                <a:ea typeface="Montserrat"/>
                <a:cs typeface="Montserrat"/>
                <a:sym typeface="Montserrat"/>
              </a:rPr>
              <a:t>Sven Kreiss, Lorenzo Bertoni, Alexandre Alahi, EPFL VITA Lab, CVPR 5 Apr 2019</a:t>
            </a:r>
            <a:endParaRPr sz="1700">
              <a:latin typeface="Montserrat"/>
              <a:ea typeface="Montserrat"/>
              <a:cs typeface="Montserrat"/>
              <a:sym typeface="Montserrat"/>
            </a:endParaRPr>
          </a:p>
        </p:txBody>
      </p:sp>
      <p:sp>
        <p:nvSpPr>
          <p:cNvPr id="193" name="Google Shape;19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sp>
        <p:nvSpPr>
          <p:cNvPr id="199" name="Google Shape;199;p32"/>
          <p:cNvSpPr txBox="1"/>
          <p:nvPr/>
        </p:nvSpPr>
        <p:spPr>
          <a:xfrm>
            <a:off x="3128400" y="371725"/>
            <a:ext cx="2887200" cy="8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ĐÓNG GÓP</a:t>
            </a:r>
            <a:endParaRPr b="1" sz="3000">
              <a:latin typeface="Montserrat"/>
              <a:ea typeface="Montserrat"/>
              <a:cs typeface="Montserrat"/>
              <a:sym typeface="Montserrat"/>
            </a:endParaRPr>
          </a:p>
        </p:txBody>
      </p:sp>
      <p:grpSp>
        <p:nvGrpSpPr>
          <p:cNvPr id="200" name="Google Shape;200;p32"/>
          <p:cNvGrpSpPr/>
          <p:nvPr/>
        </p:nvGrpSpPr>
        <p:grpSpPr>
          <a:xfrm>
            <a:off x="501852" y="1699409"/>
            <a:ext cx="8140280" cy="2159627"/>
            <a:chOff x="130938" y="1393"/>
            <a:chExt cx="9857447" cy="3128534"/>
          </a:xfrm>
        </p:grpSpPr>
        <p:sp>
          <p:nvSpPr>
            <p:cNvPr id="201" name="Google Shape;201;p32"/>
            <p:cNvSpPr/>
            <p:nvPr/>
          </p:nvSpPr>
          <p:spPr>
            <a:xfrm>
              <a:off x="130938" y="1393"/>
              <a:ext cx="4224600" cy="2682600"/>
            </a:xfrm>
            <a:prstGeom prst="roundRect">
              <a:avLst>
                <a:gd fmla="val 10000" name="adj"/>
              </a:avLst>
            </a:prstGeom>
            <a:solidFill>
              <a:srgbClr val="4372C3"/>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600342" y="447327"/>
              <a:ext cx="4224600" cy="2682600"/>
            </a:xfrm>
            <a:prstGeom prst="roundRect">
              <a:avLst>
                <a:gd fmla="val 10000" name="adj"/>
              </a:avLst>
            </a:prstGeom>
            <a:solidFill>
              <a:srgbClr val="FFFFFF">
                <a:alpha val="89800"/>
              </a:srgb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txBox="1"/>
            <p:nvPr/>
          </p:nvSpPr>
          <p:spPr>
            <a:xfrm>
              <a:off x="678914" y="525899"/>
              <a:ext cx="4067400" cy="2525400"/>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rgbClr val="000000"/>
                </a:buClr>
                <a:buSzPts val="3300"/>
                <a:buFont typeface="Cambria"/>
                <a:buNone/>
              </a:pPr>
              <a:r>
                <a:rPr lang="en" sz="2200">
                  <a:latin typeface="Montserrat"/>
                  <a:ea typeface="Montserrat"/>
                  <a:cs typeface="Montserrat"/>
                  <a:sym typeface="Montserrat"/>
                </a:rPr>
                <a:t>T</a:t>
              </a:r>
              <a:r>
                <a:rPr lang="en" sz="2200">
                  <a:latin typeface="Montserrat"/>
                  <a:ea typeface="Montserrat"/>
                  <a:cs typeface="Montserrat"/>
                  <a:sym typeface="Montserrat"/>
                </a:rPr>
                <a:t>ìm hiểu phương pháp PifPaf</a:t>
              </a:r>
              <a:endParaRPr sz="2200">
                <a:latin typeface="Montserrat"/>
                <a:ea typeface="Montserrat"/>
                <a:cs typeface="Montserrat"/>
                <a:sym typeface="Montserrat"/>
              </a:endParaRPr>
            </a:p>
          </p:txBody>
        </p:sp>
        <p:sp>
          <p:nvSpPr>
            <p:cNvPr id="204" name="Google Shape;204;p32"/>
            <p:cNvSpPr/>
            <p:nvPr/>
          </p:nvSpPr>
          <p:spPr>
            <a:xfrm>
              <a:off x="5294381" y="1393"/>
              <a:ext cx="4224600" cy="2682600"/>
            </a:xfrm>
            <a:prstGeom prst="roundRect">
              <a:avLst>
                <a:gd fmla="val 10000" name="adj"/>
              </a:avLst>
            </a:prstGeom>
            <a:solidFill>
              <a:srgbClr val="4372C3"/>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5763785" y="447327"/>
              <a:ext cx="4224600" cy="2682600"/>
            </a:xfrm>
            <a:prstGeom prst="roundRect">
              <a:avLst>
                <a:gd fmla="val 10000" name="adj"/>
              </a:avLst>
            </a:prstGeom>
            <a:solidFill>
              <a:srgbClr val="FFFFFF">
                <a:alpha val="89800"/>
              </a:srgb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txBox="1"/>
            <p:nvPr/>
          </p:nvSpPr>
          <p:spPr>
            <a:xfrm>
              <a:off x="5842357" y="525899"/>
              <a:ext cx="4067400" cy="2525400"/>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rgbClr val="000000"/>
                </a:buClr>
                <a:buSzPts val="3300"/>
                <a:buFont typeface="Cambria"/>
                <a:buNone/>
              </a:pPr>
              <a:r>
                <a:rPr lang="en" sz="2200">
                  <a:latin typeface="Montserrat"/>
                  <a:ea typeface="Montserrat"/>
                  <a:cs typeface="Montserrat"/>
                  <a:sym typeface="Montserrat"/>
                </a:rPr>
                <a:t>Phân tích và đánh giá chi tiết đưa ra những hướng tiếp cận cải thiện phương pháp PifPaf</a:t>
              </a:r>
              <a:endParaRPr sz="2200">
                <a:latin typeface="Montserrat"/>
                <a:ea typeface="Montserrat"/>
                <a:cs typeface="Montserrat"/>
                <a:sym typeface="Montserra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rgbClr val="00FFFF"/>
                </a:solidFill>
              </a:rPr>
              <a:t>‹#›</a:t>
            </a:fld>
            <a:endParaRPr sz="1500">
              <a:solidFill>
                <a:srgbClr val="00FFFF"/>
              </a:solidFill>
            </a:endParaRPr>
          </a:p>
        </p:txBody>
      </p:sp>
      <p:pic>
        <p:nvPicPr>
          <p:cNvPr id="212" name="Google Shape;212;p33"/>
          <p:cNvPicPr preferRelativeResize="0"/>
          <p:nvPr/>
        </p:nvPicPr>
        <p:blipFill>
          <a:blip r:embed="rId3">
            <a:alphaModFix/>
          </a:blip>
          <a:stretch>
            <a:fillRect/>
          </a:stretch>
        </p:blipFill>
        <p:spPr>
          <a:xfrm>
            <a:off x="0" y="1088525"/>
            <a:ext cx="9144000" cy="2063750"/>
          </a:xfrm>
          <a:prstGeom prst="rect">
            <a:avLst/>
          </a:prstGeom>
          <a:noFill/>
          <a:ln>
            <a:noFill/>
          </a:ln>
        </p:spPr>
      </p:pic>
      <p:sp>
        <p:nvSpPr>
          <p:cNvPr id="213" name="Google Shape;213;p33"/>
          <p:cNvSpPr txBox="1"/>
          <p:nvPr/>
        </p:nvSpPr>
        <p:spPr>
          <a:xfrm>
            <a:off x="394925" y="3441550"/>
            <a:ext cx="2736300" cy="9591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PIF: Part Intensity Fields</a:t>
            </a:r>
            <a:endParaRPr>
              <a:solidFill>
                <a:schemeClr val="dk1"/>
              </a:solidFill>
              <a:latin typeface="Montserrat"/>
              <a:ea typeface="Montserrat"/>
              <a:cs typeface="Montserrat"/>
              <a:sym typeface="Montserrat"/>
            </a:endParaRPr>
          </a:p>
          <a:p>
            <a:pPr indent="0" lvl="0" marL="0" rtl="0" algn="l">
              <a:lnSpc>
                <a:spcPct val="50000"/>
              </a:lnSpc>
              <a:spcBef>
                <a:spcPts val="1600"/>
              </a:spcBef>
              <a:spcAft>
                <a:spcPts val="1600"/>
              </a:spcAft>
              <a:buClr>
                <a:schemeClr val="dk1"/>
              </a:buClr>
              <a:buSzPts val="1100"/>
              <a:buFont typeface="Arial"/>
              <a:buNone/>
            </a:pPr>
            <a:r>
              <a:rPr lang="en">
                <a:solidFill>
                  <a:schemeClr val="dk1"/>
                </a:solidFill>
                <a:latin typeface="Montserrat"/>
                <a:ea typeface="Montserrat"/>
                <a:cs typeface="Montserrat"/>
                <a:sym typeface="Montserrat"/>
              </a:rPr>
              <a:t>PAF: Part Association Fields</a:t>
            </a:r>
            <a:endParaRPr>
              <a:latin typeface="Montserrat"/>
              <a:ea typeface="Montserrat"/>
              <a:cs typeface="Montserrat"/>
              <a:sym typeface="Montserrat"/>
            </a:endParaRPr>
          </a:p>
        </p:txBody>
      </p:sp>
      <p:sp>
        <p:nvSpPr>
          <p:cNvPr id="214" name="Google Shape;214;p33"/>
          <p:cNvSpPr txBox="1"/>
          <p:nvPr/>
        </p:nvSpPr>
        <p:spPr>
          <a:xfrm>
            <a:off x="404325" y="329100"/>
            <a:ext cx="4566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 Phương pháp PifPaf </a:t>
            </a:r>
            <a:endParaRPr b="1" sz="3000">
              <a:latin typeface="Montserrat"/>
              <a:ea typeface="Montserrat"/>
              <a:cs typeface="Montserrat"/>
              <a:sym typeface="Montserrat"/>
            </a:endParaRPr>
          </a:p>
        </p:txBody>
      </p:sp>
      <p:sp>
        <p:nvSpPr>
          <p:cNvPr id="215" name="Google Shape;215;p33"/>
          <p:cNvSpPr txBox="1"/>
          <p:nvPr/>
        </p:nvSpPr>
        <p:spPr>
          <a:xfrm>
            <a:off x="122200" y="4495725"/>
            <a:ext cx="3827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 Nguồn: PifPaf</a:t>
            </a:r>
            <a:endParaRPr sz="15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